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89" r:id="rId2"/>
    <p:sldId id="272" r:id="rId3"/>
    <p:sldId id="291" r:id="rId4"/>
    <p:sldId id="308" r:id="rId5"/>
    <p:sldId id="273" r:id="rId6"/>
    <p:sldId id="292" r:id="rId7"/>
    <p:sldId id="293" r:id="rId8"/>
    <p:sldId id="294" r:id="rId9"/>
    <p:sldId id="279" r:id="rId10"/>
    <p:sldId id="290" r:id="rId11"/>
    <p:sldId id="298" r:id="rId12"/>
    <p:sldId id="299" r:id="rId13"/>
    <p:sldId id="300" r:id="rId14"/>
    <p:sldId id="284" r:id="rId15"/>
    <p:sldId id="285" r:id="rId16"/>
    <p:sldId id="309" r:id="rId17"/>
    <p:sldId id="258" r:id="rId18"/>
    <p:sldId id="260" r:id="rId19"/>
    <p:sldId id="286" r:id="rId20"/>
    <p:sldId id="266" r:id="rId21"/>
    <p:sldId id="307" r:id="rId22"/>
    <p:sldId id="287" r:id="rId23"/>
    <p:sldId id="306" r:id="rId24"/>
    <p:sldId id="303" r:id="rId25"/>
    <p:sldId id="304" r:id="rId26"/>
    <p:sldId id="305" r:id="rId27"/>
    <p:sldId id="302" r:id="rId28"/>
    <p:sldId id="295" r:id="rId29"/>
    <p:sldId id="259" r:id="rId30"/>
    <p:sldId id="296" r:id="rId31"/>
    <p:sldId id="297"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B96"/>
    <a:srgbClr val="F19CAC"/>
    <a:srgbClr val="EB647E"/>
    <a:srgbClr val="C11C84"/>
    <a:srgbClr val="FFAD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922"/>
    <p:restoredTop sz="86939"/>
  </p:normalViewPr>
  <p:slideViewPr>
    <p:cSldViewPr snapToGrid="0">
      <p:cViewPr>
        <p:scale>
          <a:sx n="83" d="100"/>
          <a:sy n="83" d="100"/>
        </p:scale>
        <p:origin x="1800" y="6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B9A876-C04C-804F-8CD2-2821C219EE2F}" type="datetimeFigureOut">
              <a:rPr lang="en-US" smtClean="0"/>
              <a:t>11/30/25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86A9AF-44CE-F348-B2C8-53B2DB67F610}" type="slidenum">
              <a:rPr lang="en-US" smtClean="0"/>
              <a:t>‹#›</a:t>
            </a:fld>
            <a:endParaRPr lang="en-US"/>
          </a:p>
        </p:txBody>
      </p:sp>
    </p:spTree>
    <p:extLst>
      <p:ext uri="{BB962C8B-B14F-4D97-AF65-F5344CB8AC3E}">
        <p14:creationId xmlns:p14="http://schemas.microsoft.com/office/powerpoint/2010/main" val="3668419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Need NBIF?</a:t>
            </a:r>
          </a:p>
        </p:txBody>
      </p:sp>
      <p:sp>
        <p:nvSpPr>
          <p:cNvPr id="4" name="Slide Number Placeholder 3"/>
          <p:cNvSpPr>
            <a:spLocks noGrp="1"/>
          </p:cNvSpPr>
          <p:nvPr>
            <p:ph type="sldNum" sz="quarter" idx="5"/>
          </p:nvPr>
        </p:nvSpPr>
        <p:spPr/>
        <p:txBody>
          <a:bodyPr/>
          <a:lstStyle/>
          <a:p>
            <a:fld id="{7586A9AF-44CE-F348-B2C8-53B2DB67F610}" type="slidenum">
              <a:rPr lang="en-US" smtClean="0"/>
              <a:t>1</a:t>
            </a:fld>
            <a:endParaRPr lang="en-US"/>
          </a:p>
        </p:txBody>
      </p:sp>
    </p:spTree>
    <p:extLst>
      <p:ext uri="{BB962C8B-B14F-4D97-AF65-F5344CB8AC3E}">
        <p14:creationId xmlns:p14="http://schemas.microsoft.com/office/powerpoint/2010/main" val="32262147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The nervous system uses chemical (neurotransmitter) and electrical signals to communicate</a:t>
            </a:r>
          </a:p>
          <a:p>
            <a:endParaRPr lang="en-US" dirty="0"/>
          </a:p>
          <a:p>
            <a:r>
              <a:rPr lang="en-US" dirty="0"/>
              <a:t>Electrical stimulation comes down, NT releases from the presynaptic neuron into the synaptic cleft, and then those NT make the postsynaptic neuron more or less likely to fire an action potential for this to continue </a:t>
            </a:r>
          </a:p>
        </p:txBody>
      </p:sp>
      <p:sp>
        <p:nvSpPr>
          <p:cNvPr id="4" name="Slide Number Placeholder 3"/>
          <p:cNvSpPr>
            <a:spLocks noGrp="1"/>
          </p:cNvSpPr>
          <p:nvPr>
            <p:ph type="sldNum" sz="quarter" idx="5"/>
          </p:nvPr>
        </p:nvSpPr>
        <p:spPr/>
        <p:txBody>
          <a:bodyPr/>
          <a:lstStyle/>
          <a:p>
            <a:fld id="{7586A9AF-44CE-F348-B2C8-53B2DB67F610}" type="slidenum">
              <a:rPr lang="en-US" smtClean="0"/>
              <a:t>10</a:t>
            </a:fld>
            <a:endParaRPr lang="en-US"/>
          </a:p>
        </p:txBody>
      </p:sp>
    </p:spTree>
    <p:extLst>
      <p:ext uri="{BB962C8B-B14F-4D97-AF65-F5344CB8AC3E}">
        <p14:creationId xmlns:p14="http://schemas.microsoft.com/office/powerpoint/2010/main" val="34720459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69B47C-1D6D-A954-285D-D2343D495E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435DF5-39C4-45C9-CD98-AA8B5CFA3224}"/>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49B80453-5688-D882-7F3B-369C9C65759B}"/>
              </a:ext>
            </a:extLst>
          </p:cNvPr>
          <p:cNvSpPr>
            <a:spLocks noGrp="1"/>
          </p:cNvSpPr>
          <p:nvPr>
            <p:ph type="body" idx="1"/>
          </p:nvPr>
        </p:nvSpPr>
        <p:spPr/>
        <p:txBody>
          <a:bodyPr/>
          <a:lstStyle/>
          <a:p>
            <a:r>
              <a:rPr lang="en-US" dirty="0"/>
              <a:t>The nervous system uses chemical (neurotransmitter) and electrical signals to communicate</a:t>
            </a:r>
          </a:p>
          <a:p>
            <a:endParaRPr lang="en-US" dirty="0"/>
          </a:p>
          <a:p>
            <a:r>
              <a:rPr lang="en-US" dirty="0"/>
              <a:t>Electrical stimulation comes down, NT releases from the presynaptic neuron into the synaptic cleft, and then those NT make the postsynaptic neuron more or less likely to fire an action potential for this to continue </a:t>
            </a:r>
          </a:p>
        </p:txBody>
      </p:sp>
      <p:sp>
        <p:nvSpPr>
          <p:cNvPr id="4" name="Slide Number Placeholder 3">
            <a:extLst>
              <a:ext uri="{FF2B5EF4-FFF2-40B4-BE49-F238E27FC236}">
                <a16:creationId xmlns:a16="http://schemas.microsoft.com/office/drawing/2014/main" id="{34AA9004-DB96-06F5-4C4C-C9967CDB5594}"/>
              </a:ext>
            </a:extLst>
          </p:cNvPr>
          <p:cNvSpPr>
            <a:spLocks noGrp="1"/>
          </p:cNvSpPr>
          <p:nvPr>
            <p:ph type="sldNum" sz="quarter" idx="5"/>
          </p:nvPr>
        </p:nvSpPr>
        <p:spPr/>
        <p:txBody>
          <a:bodyPr/>
          <a:lstStyle/>
          <a:p>
            <a:fld id="{7586A9AF-44CE-F348-B2C8-53B2DB67F610}" type="slidenum">
              <a:rPr lang="en-US" smtClean="0"/>
              <a:t>11</a:t>
            </a:fld>
            <a:endParaRPr lang="en-US"/>
          </a:p>
        </p:txBody>
      </p:sp>
    </p:spTree>
    <p:extLst>
      <p:ext uri="{BB962C8B-B14F-4D97-AF65-F5344CB8AC3E}">
        <p14:creationId xmlns:p14="http://schemas.microsoft.com/office/powerpoint/2010/main" val="372032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7D2EFD-C8A4-C7D8-6F1E-3A71EEDCB6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411A85-D623-9224-8D35-F9266ADE388F}"/>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D3275DC9-7A73-49F7-3647-82C90FCBDFFB}"/>
              </a:ext>
            </a:extLst>
          </p:cNvPr>
          <p:cNvSpPr>
            <a:spLocks noGrp="1"/>
          </p:cNvSpPr>
          <p:nvPr>
            <p:ph type="body" idx="1"/>
          </p:nvPr>
        </p:nvSpPr>
        <p:spPr/>
        <p:txBody>
          <a:bodyPr/>
          <a:lstStyle/>
          <a:p>
            <a:r>
              <a:rPr lang="en-US" dirty="0"/>
              <a:t>The nervous system uses chemical (neurotransmitter) and electrical signals to communicate</a:t>
            </a:r>
          </a:p>
          <a:p>
            <a:endParaRPr lang="en-US" dirty="0"/>
          </a:p>
          <a:p>
            <a:r>
              <a:rPr lang="en-US" dirty="0"/>
              <a:t>Electrical stimulation comes down, NT releases from the presynaptic neuron into the synaptic cleft, and then those NT make the postsynaptic neuron more or less likely to fire an action potential for this to continue </a:t>
            </a:r>
          </a:p>
        </p:txBody>
      </p:sp>
      <p:sp>
        <p:nvSpPr>
          <p:cNvPr id="4" name="Slide Number Placeholder 3">
            <a:extLst>
              <a:ext uri="{FF2B5EF4-FFF2-40B4-BE49-F238E27FC236}">
                <a16:creationId xmlns:a16="http://schemas.microsoft.com/office/drawing/2014/main" id="{6BA53BFB-D1AD-4050-3523-323093618AEC}"/>
              </a:ext>
            </a:extLst>
          </p:cNvPr>
          <p:cNvSpPr>
            <a:spLocks noGrp="1"/>
          </p:cNvSpPr>
          <p:nvPr>
            <p:ph type="sldNum" sz="quarter" idx="5"/>
          </p:nvPr>
        </p:nvSpPr>
        <p:spPr/>
        <p:txBody>
          <a:bodyPr/>
          <a:lstStyle/>
          <a:p>
            <a:fld id="{7586A9AF-44CE-F348-B2C8-53B2DB67F610}" type="slidenum">
              <a:rPr lang="en-US" smtClean="0"/>
              <a:t>12</a:t>
            </a:fld>
            <a:endParaRPr lang="en-US"/>
          </a:p>
        </p:txBody>
      </p:sp>
    </p:spTree>
    <p:extLst>
      <p:ext uri="{BB962C8B-B14F-4D97-AF65-F5344CB8AC3E}">
        <p14:creationId xmlns:p14="http://schemas.microsoft.com/office/powerpoint/2010/main" val="24530575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C31FB4-4E85-0915-ECA3-82E51405A75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F72777-4809-9F0B-4B0F-3B7E06996685}"/>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5868136E-4072-A8A6-9C8F-C6ADDFBCB2FA}"/>
              </a:ext>
            </a:extLst>
          </p:cNvPr>
          <p:cNvSpPr>
            <a:spLocks noGrp="1"/>
          </p:cNvSpPr>
          <p:nvPr>
            <p:ph type="body" idx="1"/>
          </p:nvPr>
        </p:nvSpPr>
        <p:spPr/>
        <p:txBody>
          <a:bodyPr/>
          <a:lstStyle/>
          <a:p>
            <a:r>
              <a:rPr lang="en-US" dirty="0"/>
              <a:t>The nervous system uses chemical (neurotransmitter) and electrical signals to communicate</a:t>
            </a:r>
          </a:p>
          <a:p>
            <a:endParaRPr lang="en-US" dirty="0"/>
          </a:p>
          <a:p>
            <a:r>
              <a:rPr lang="en-US" dirty="0"/>
              <a:t>Electrical stimulation comes down, NT releases from the presynaptic neuron into the synaptic cleft, and then those NT make the postsynaptic neuron more or less likely to fire an action potential for this to continue </a:t>
            </a:r>
          </a:p>
        </p:txBody>
      </p:sp>
      <p:sp>
        <p:nvSpPr>
          <p:cNvPr id="4" name="Slide Number Placeholder 3">
            <a:extLst>
              <a:ext uri="{FF2B5EF4-FFF2-40B4-BE49-F238E27FC236}">
                <a16:creationId xmlns:a16="http://schemas.microsoft.com/office/drawing/2014/main" id="{B858681C-653C-3EBF-239F-4D6A466843BA}"/>
              </a:ext>
            </a:extLst>
          </p:cNvPr>
          <p:cNvSpPr>
            <a:spLocks noGrp="1"/>
          </p:cNvSpPr>
          <p:nvPr>
            <p:ph type="sldNum" sz="quarter" idx="5"/>
          </p:nvPr>
        </p:nvSpPr>
        <p:spPr/>
        <p:txBody>
          <a:bodyPr/>
          <a:lstStyle/>
          <a:p>
            <a:fld id="{7586A9AF-44CE-F348-B2C8-53B2DB67F610}" type="slidenum">
              <a:rPr lang="en-US" smtClean="0"/>
              <a:t>13</a:t>
            </a:fld>
            <a:endParaRPr lang="en-US"/>
          </a:p>
        </p:txBody>
      </p:sp>
    </p:spTree>
    <p:extLst>
      <p:ext uri="{BB962C8B-B14F-4D97-AF65-F5344CB8AC3E}">
        <p14:creationId xmlns:p14="http://schemas.microsoft.com/office/powerpoint/2010/main" val="1109215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86A9AF-44CE-F348-B2C8-53B2DB67F610}" type="slidenum">
              <a:rPr lang="en-US" smtClean="0"/>
              <a:t>15</a:t>
            </a:fld>
            <a:endParaRPr lang="en-US"/>
          </a:p>
        </p:txBody>
      </p:sp>
    </p:spTree>
    <p:extLst>
      <p:ext uri="{BB962C8B-B14F-4D97-AF65-F5344CB8AC3E}">
        <p14:creationId xmlns:p14="http://schemas.microsoft.com/office/powerpoint/2010/main" val="22556692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So then we wanted to know if that decreased amplitude of response to glutamate is because of a presynaptic change in glutamate release – that is: is the presynaptic neuron releasing less </a:t>
            </a:r>
            <a:r>
              <a:rPr lang="en-US" dirty="0" err="1"/>
              <a:t>gluatamte</a:t>
            </a:r>
            <a:r>
              <a:rPr lang="en-US" dirty="0"/>
              <a:t>?</a:t>
            </a:r>
          </a:p>
        </p:txBody>
      </p:sp>
      <p:sp>
        <p:nvSpPr>
          <p:cNvPr id="4" name="Slide Number Placeholder 3"/>
          <p:cNvSpPr>
            <a:spLocks noGrp="1"/>
          </p:cNvSpPr>
          <p:nvPr>
            <p:ph type="sldNum" sz="quarter" idx="5"/>
          </p:nvPr>
        </p:nvSpPr>
        <p:spPr/>
        <p:txBody>
          <a:bodyPr/>
          <a:lstStyle/>
          <a:p>
            <a:fld id="{7586A9AF-44CE-F348-B2C8-53B2DB67F610}" type="slidenum">
              <a:rPr lang="en-US" smtClean="0"/>
              <a:t>18</a:t>
            </a:fld>
            <a:endParaRPr lang="en-US"/>
          </a:p>
        </p:txBody>
      </p:sp>
    </p:spTree>
    <p:extLst>
      <p:ext uri="{BB962C8B-B14F-4D97-AF65-F5344CB8AC3E}">
        <p14:creationId xmlns:p14="http://schemas.microsoft.com/office/powerpoint/2010/main" val="41535329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586A9AF-44CE-F348-B2C8-53B2DB67F610}" type="slidenum">
              <a:rPr lang="en-US" smtClean="0"/>
              <a:t>19</a:t>
            </a:fld>
            <a:endParaRPr lang="en-US"/>
          </a:p>
        </p:txBody>
      </p:sp>
    </p:spTree>
    <p:extLst>
      <p:ext uri="{BB962C8B-B14F-4D97-AF65-F5344CB8AC3E}">
        <p14:creationId xmlns:p14="http://schemas.microsoft.com/office/powerpoint/2010/main" val="40974872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YES</a:t>
            </a:r>
          </a:p>
        </p:txBody>
      </p:sp>
      <p:sp>
        <p:nvSpPr>
          <p:cNvPr id="4" name="Slide Number Placeholder 3"/>
          <p:cNvSpPr>
            <a:spLocks noGrp="1"/>
          </p:cNvSpPr>
          <p:nvPr>
            <p:ph type="sldNum" sz="quarter" idx="5"/>
          </p:nvPr>
        </p:nvSpPr>
        <p:spPr/>
        <p:txBody>
          <a:bodyPr/>
          <a:lstStyle/>
          <a:p>
            <a:fld id="{7586A9AF-44CE-F348-B2C8-53B2DB67F610}" type="slidenum">
              <a:rPr lang="en-US" smtClean="0"/>
              <a:t>20</a:t>
            </a:fld>
            <a:endParaRPr lang="en-US"/>
          </a:p>
        </p:txBody>
      </p:sp>
    </p:spTree>
    <p:extLst>
      <p:ext uri="{BB962C8B-B14F-4D97-AF65-F5344CB8AC3E}">
        <p14:creationId xmlns:p14="http://schemas.microsoft.com/office/powerpoint/2010/main" val="10501695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7842A-1406-01A9-E870-04F41403B92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C96670-66F5-1DEA-A3EE-EAB8764B61CE}"/>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E5DC1636-6797-74A8-1BE4-47D4A775385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30411CA-CDB8-D652-EE09-4D56E25D0B94}"/>
              </a:ext>
            </a:extLst>
          </p:cNvPr>
          <p:cNvSpPr>
            <a:spLocks noGrp="1"/>
          </p:cNvSpPr>
          <p:nvPr>
            <p:ph type="sldNum" sz="quarter" idx="5"/>
          </p:nvPr>
        </p:nvSpPr>
        <p:spPr/>
        <p:txBody>
          <a:bodyPr/>
          <a:lstStyle/>
          <a:p>
            <a:fld id="{7586A9AF-44CE-F348-B2C8-53B2DB67F610}" type="slidenum">
              <a:rPr lang="en-US" smtClean="0"/>
              <a:t>21</a:t>
            </a:fld>
            <a:endParaRPr lang="en-US"/>
          </a:p>
        </p:txBody>
      </p:sp>
    </p:spTree>
    <p:extLst>
      <p:ext uri="{BB962C8B-B14F-4D97-AF65-F5344CB8AC3E}">
        <p14:creationId xmlns:p14="http://schemas.microsoft.com/office/powerpoint/2010/main" val="33334606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RETROGRADE SIGNALLING</a:t>
            </a:r>
          </a:p>
          <a:p>
            <a:endParaRPr lang="en-US" dirty="0"/>
          </a:p>
          <a:p>
            <a:r>
              <a:rPr lang="en-US" dirty="0"/>
              <a:t>THIS IS WHAT NORMALLY HAPPENS AS PART OF CORTISOL’S NEGATIVE FEEDBACK</a:t>
            </a:r>
          </a:p>
          <a:p>
            <a:endParaRPr lang="en-US" dirty="0"/>
          </a:p>
          <a:p>
            <a:r>
              <a:rPr lang="en-US" dirty="0"/>
              <a:t>We know this happens in CRH neurons in the PVN</a:t>
            </a:r>
          </a:p>
          <a:p>
            <a:endParaRPr lang="en-US" dirty="0"/>
          </a:p>
          <a:p>
            <a:r>
              <a:rPr lang="en-US" b="1" dirty="0"/>
              <a:t>Is this what is happening in our DMH neurons?</a:t>
            </a:r>
          </a:p>
        </p:txBody>
      </p:sp>
      <p:sp>
        <p:nvSpPr>
          <p:cNvPr id="4" name="Slide Number Placeholder 3"/>
          <p:cNvSpPr>
            <a:spLocks noGrp="1"/>
          </p:cNvSpPr>
          <p:nvPr>
            <p:ph type="sldNum" sz="quarter" idx="5"/>
          </p:nvPr>
        </p:nvSpPr>
        <p:spPr/>
        <p:txBody>
          <a:bodyPr/>
          <a:lstStyle/>
          <a:p>
            <a:fld id="{7586A9AF-44CE-F348-B2C8-53B2DB67F610}" type="slidenum">
              <a:rPr lang="en-US" smtClean="0"/>
              <a:t>22</a:t>
            </a:fld>
            <a:endParaRPr lang="en-US"/>
          </a:p>
        </p:txBody>
      </p:sp>
    </p:spTree>
    <p:extLst>
      <p:ext uri="{BB962C8B-B14F-4D97-AF65-F5344CB8AC3E}">
        <p14:creationId xmlns:p14="http://schemas.microsoft.com/office/powerpoint/2010/main" val="2404668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VERY COMPLEX but there is evidence in chronic stress, so what about acute stress, and what is the neurophysiological basis of this?</a:t>
            </a:r>
          </a:p>
        </p:txBody>
      </p:sp>
      <p:sp>
        <p:nvSpPr>
          <p:cNvPr id="4" name="Slide Number Placeholder 3"/>
          <p:cNvSpPr>
            <a:spLocks noGrp="1"/>
          </p:cNvSpPr>
          <p:nvPr>
            <p:ph type="sldNum" sz="quarter" idx="5"/>
          </p:nvPr>
        </p:nvSpPr>
        <p:spPr/>
        <p:txBody>
          <a:bodyPr/>
          <a:lstStyle/>
          <a:p>
            <a:fld id="{7586A9AF-44CE-F348-B2C8-53B2DB67F610}" type="slidenum">
              <a:rPr lang="en-US" smtClean="0"/>
              <a:t>2</a:t>
            </a:fld>
            <a:endParaRPr lang="en-US"/>
          </a:p>
        </p:txBody>
      </p:sp>
    </p:spTree>
    <p:extLst>
      <p:ext uri="{BB962C8B-B14F-4D97-AF65-F5344CB8AC3E}">
        <p14:creationId xmlns:p14="http://schemas.microsoft.com/office/powerpoint/2010/main" val="6407156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DC7157-193A-6190-591A-CA8FF5A15D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7DF6AD-5AFC-7890-DC38-51CECF0C87DA}"/>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D5A740B9-51D7-20E5-DC32-9C590B8858D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RETROGRADE SIGNALLING</a:t>
            </a:r>
          </a:p>
          <a:p>
            <a:endParaRPr lang="en-US" dirty="0"/>
          </a:p>
          <a:p>
            <a:r>
              <a:rPr lang="en-US" dirty="0"/>
              <a:t>THIS IS WHAT NORMALLY HAPPENS AS PART OF CORTISOL’S NEGATIVE FEEDBACK</a:t>
            </a:r>
          </a:p>
          <a:p>
            <a:endParaRPr lang="en-US" dirty="0"/>
          </a:p>
          <a:p>
            <a:r>
              <a:rPr lang="en-US" dirty="0"/>
              <a:t>We know this happens in CRH neurons in the PVN</a:t>
            </a:r>
          </a:p>
          <a:p>
            <a:endParaRPr lang="en-US" dirty="0"/>
          </a:p>
          <a:p>
            <a:r>
              <a:rPr lang="en-US" b="1" dirty="0"/>
              <a:t>Is this what is happening in our DMH neurons?</a:t>
            </a:r>
          </a:p>
        </p:txBody>
      </p:sp>
      <p:sp>
        <p:nvSpPr>
          <p:cNvPr id="4" name="Slide Number Placeholder 3">
            <a:extLst>
              <a:ext uri="{FF2B5EF4-FFF2-40B4-BE49-F238E27FC236}">
                <a16:creationId xmlns:a16="http://schemas.microsoft.com/office/drawing/2014/main" id="{DECB6F21-BA80-89E8-0698-FC84D5BC408B}"/>
              </a:ext>
            </a:extLst>
          </p:cNvPr>
          <p:cNvSpPr>
            <a:spLocks noGrp="1"/>
          </p:cNvSpPr>
          <p:nvPr>
            <p:ph type="sldNum" sz="quarter" idx="5"/>
          </p:nvPr>
        </p:nvSpPr>
        <p:spPr/>
        <p:txBody>
          <a:bodyPr/>
          <a:lstStyle/>
          <a:p>
            <a:fld id="{7586A9AF-44CE-F348-B2C8-53B2DB67F610}" type="slidenum">
              <a:rPr lang="en-US" smtClean="0"/>
              <a:t>23</a:t>
            </a:fld>
            <a:endParaRPr lang="en-US"/>
          </a:p>
        </p:txBody>
      </p:sp>
    </p:spTree>
    <p:extLst>
      <p:ext uri="{BB962C8B-B14F-4D97-AF65-F5344CB8AC3E}">
        <p14:creationId xmlns:p14="http://schemas.microsoft.com/office/powerpoint/2010/main" val="38932982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A7D10-B214-87D2-B55B-3B4947BC6D1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B9BDC5-D6A3-80A5-414B-0AADFD2DDEEF}"/>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70700625-D9DF-DEA6-5B37-9F8401BD5F9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RETROGRADE SIGNALLING</a:t>
            </a:r>
          </a:p>
          <a:p>
            <a:endParaRPr lang="en-US" dirty="0"/>
          </a:p>
          <a:p>
            <a:r>
              <a:rPr lang="en-US" dirty="0"/>
              <a:t>THIS IS WHAT NORMALLY HAPPENS AS PART OF CORTISOL’S NEGATIVE FEEDBACK</a:t>
            </a:r>
          </a:p>
          <a:p>
            <a:endParaRPr lang="en-US" dirty="0"/>
          </a:p>
          <a:p>
            <a:r>
              <a:rPr lang="en-US" dirty="0"/>
              <a:t>We know this happens in CRH neurons in the PVN</a:t>
            </a:r>
          </a:p>
          <a:p>
            <a:endParaRPr lang="en-US" dirty="0"/>
          </a:p>
          <a:p>
            <a:r>
              <a:rPr lang="en-US" b="1" dirty="0"/>
              <a:t>Is this what is happening in our DMH neurons?</a:t>
            </a:r>
          </a:p>
        </p:txBody>
      </p:sp>
      <p:sp>
        <p:nvSpPr>
          <p:cNvPr id="4" name="Slide Number Placeholder 3">
            <a:extLst>
              <a:ext uri="{FF2B5EF4-FFF2-40B4-BE49-F238E27FC236}">
                <a16:creationId xmlns:a16="http://schemas.microsoft.com/office/drawing/2014/main" id="{D69E09CF-D607-8E93-CA11-A3BB502C8463}"/>
              </a:ext>
            </a:extLst>
          </p:cNvPr>
          <p:cNvSpPr>
            <a:spLocks noGrp="1"/>
          </p:cNvSpPr>
          <p:nvPr>
            <p:ph type="sldNum" sz="quarter" idx="5"/>
          </p:nvPr>
        </p:nvSpPr>
        <p:spPr/>
        <p:txBody>
          <a:bodyPr/>
          <a:lstStyle/>
          <a:p>
            <a:fld id="{7586A9AF-44CE-F348-B2C8-53B2DB67F610}" type="slidenum">
              <a:rPr lang="en-US" smtClean="0"/>
              <a:t>24</a:t>
            </a:fld>
            <a:endParaRPr lang="en-US"/>
          </a:p>
        </p:txBody>
      </p:sp>
    </p:spTree>
    <p:extLst>
      <p:ext uri="{BB962C8B-B14F-4D97-AF65-F5344CB8AC3E}">
        <p14:creationId xmlns:p14="http://schemas.microsoft.com/office/powerpoint/2010/main" val="34286260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4764B2-DBA0-0CCF-2936-96B2EF2C97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62DA3C-896E-5A7C-B52A-08C35FDF1931}"/>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CBAE6D2E-C570-7226-F74B-9E03BAD591D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RETROGRADE SIGNALLING</a:t>
            </a:r>
          </a:p>
          <a:p>
            <a:endParaRPr lang="en-US" dirty="0"/>
          </a:p>
          <a:p>
            <a:r>
              <a:rPr lang="en-US" dirty="0"/>
              <a:t>THIS IS WHAT NORMALLY HAPPENS AS PART OF CORTISOL’S NEGATIVE FEEDBACK</a:t>
            </a:r>
          </a:p>
          <a:p>
            <a:endParaRPr lang="en-US" dirty="0"/>
          </a:p>
          <a:p>
            <a:r>
              <a:rPr lang="en-US" dirty="0"/>
              <a:t>We know this happens in CRH neurons in the PVN</a:t>
            </a:r>
          </a:p>
          <a:p>
            <a:endParaRPr lang="en-US" dirty="0"/>
          </a:p>
          <a:p>
            <a:r>
              <a:rPr lang="en-US" b="1" dirty="0"/>
              <a:t>Is this what is happening in our DMH neurons?</a:t>
            </a:r>
          </a:p>
        </p:txBody>
      </p:sp>
      <p:sp>
        <p:nvSpPr>
          <p:cNvPr id="4" name="Slide Number Placeholder 3">
            <a:extLst>
              <a:ext uri="{FF2B5EF4-FFF2-40B4-BE49-F238E27FC236}">
                <a16:creationId xmlns:a16="http://schemas.microsoft.com/office/drawing/2014/main" id="{22E88F91-3914-B5FE-F096-B34A6C92C4EA}"/>
              </a:ext>
            </a:extLst>
          </p:cNvPr>
          <p:cNvSpPr>
            <a:spLocks noGrp="1"/>
          </p:cNvSpPr>
          <p:nvPr>
            <p:ph type="sldNum" sz="quarter" idx="5"/>
          </p:nvPr>
        </p:nvSpPr>
        <p:spPr/>
        <p:txBody>
          <a:bodyPr/>
          <a:lstStyle/>
          <a:p>
            <a:fld id="{7586A9AF-44CE-F348-B2C8-53B2DB67F610}" type="slidenum">
              <a:rPr lang="en-US" smtClean="0"/>
              <a:t>25</a:t>
            </a:fld>
            <a:endParaRPr lang="en-US"/>
          </a:p>
        </p:txBody>
      </p:sp>
    </p:spTree>
    <p:extLst>
      <p:ext uri="{BB962C8B-B14F-4D97-AF65-F5344CB8AC3E}">
        <p14:creationId xmlns:p14="http://schemas.microsoft.com/office/powerpoint/2010/main" val="28037080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1B1BFE-95C9-46F9-FACC-4D66C0DF65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67E7CF-736B-11DF-B3F0-7DA55BB60E31}"/>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25951DC4-2C6E-B281-15CC-00832CF318F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RETROGRADE SIGNALLING</a:t>
            </a:r>
          </a:p>
          <a:p>
            <a:endParaRPr lang="en-US" dirty="0"/>
          </a:p>
          <a:p>
            <a:r>
              <a:rPr lang="en-US" dirty="0"/>
              <a:t>THIS IS WHAT NORMALLY HAPPENS AS PART OF CORTISOL’S NEGATIVE FEEDBACK</a:t>
            </a:r>
          </a:p>
          <a:p>
            <a:endParaRPr lang="en-US" dirty="0"/>
          </a:p>
          <a:p>
            <a:r>
              <a:rPr lang="en-US" dirty="0"/>
              <a:t>We know this happens in CRH neurons in the PVN</a:t>
            </a:r>
          </a:p>
          <a:p>
            <a:endParaRPr lang="en-US" dirty="0"/>
          </a:p>
          <a:p>
            <a:r>
              <a:rPr lang="en-US" b="1" dirty="0"/>
              <a:t>Is this what is happening in our DMH neurons?</a:t>
            </a:r>
          </a:p>
        </p:txBody>
      </p:sp>
      <p:sp>
        <p:nvSpPr>
          <p:cNvPr id="4" name="Slide Number Placeholder 3">
            <a:extLst>
              <a:ext uri="{FF2B5EF4-FFF2-40B4-BE49-F238E27FC236}">
                <a16:creationId xmlns:a16="http://schemas.microsoft.com/office/drawing/2014/main" id="{7DBAFBCF-7C2D-B2A8-2AAF-4CA74142333A}"/>
              </a:ext>
            </a:extLst>
          </p:cNvPr>
          <p:cNvSpPr>
            <a:spLocks noGrp="1"/>
          </p:cNvSpPr>
          <p:nvPr>
            <p:ph type="sldNum" sz="quarter" idx="5"/>
          </p:nvPr>
        </p:nvSpPr>
        <p:spPr/>
        <p:txBody>
          <a:bodyPr/>
          <a:lstStyle/>
          <a:p>
            <a:fld id="{7586A9AF-44CE-F348-B2C8-53B2DB67F610}" type="slidenum">
              <a:rPr lang="en-US" smtClean="0"/>
              <a:t>26</a:t>
            </a:fld>
            <a:endParaRPr lang="en-US"/>
          </a:p>
        </p:txBody>
      </p:sp>
    </p:spTree>
    <p:extLst>
      <p:ext uri="{BB962C8B-B14F-4D97-AF65-F5344CB8AC3E}">
        <p14:creationId xmlns:p14="http://schemas.microsoft.com/office/powerpoint/2010/main" val="5160699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7BEDE9-DDB9-F2C6-C7DE-6BA25C9EBA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A610E3-FD4E-96C4-40E5-BFA65E119E28}"/>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A8E6EDE5-C0E1-7270-ED4D-91809563A53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RETROGRADE SIGNALLING</a:t>
            </a:r>
          </a:p>
          <a:p>
            <a:endParaRPr lang="en-US" dirty="0"/>
          </a:p>
          <a:p>
            <a:r>
              <a:rPr lang="en-US" dirty="0"/>
              <a:t>THIS IS WHAT NORMALLY HAPPENS AS PART OF CORTISOL’S NEGATIVE FEEDBACK</a:t>
            </a:r>
          </a:p>
          <a:p>
            <a:endParaRPr lang="en-US" dirty="0"/>
          </a:p>
          <a:p>
            <a:r>
              <a:rPr lang="en-US" dirty="0"/>
              <a:t>We know this happens in CRH neurons in the PVN</a:t>
            </a:r>
          </a:p>
          <a:p>
            <a:endParaRPr lang="en-US" dirty="0"/>
          </a:p>
          <a:p>
            <a:r>
              <a:rPr lang="en-US" b="1" dirty="0"/>
              <a:t>Is this what is happening in our DMH neurons?</a:t>
            </a:r>
          </a:p>
        </p:txBody>
      </p:sp>
      <p:sp>
        <p:nvSpPr>
          <p:cNvPr id="4" name="Slide Number Placeholder 3">
            <a:extLst>
              <a:ext uri="{FF2B5EF4-FFF2-40B4-BE49-F238E27FC236}">
                <a16:creationId xmlns:a16="http://schemas.microsoft.com/office/drawing/2014/main" id="{D9BD3144-7FD6-DCD9-FD9C-DE1CF547BB15}"/>
              </a:ext>
            </a:extLst>
          </p:cNvPr>
          <p:cNvSpPr>
            <a:spLocks noGrp="1"/>
          </p:cNvSpPr>
          <p:nvPr>
            <p:ph type="sldNum" sz="quarter" idx="5"/>
          </p:nvPr>
        </p:nvSpPr>
        <p:spPr/>
        <p:txBody>
          <a:bodyPr/>
          <a:lstStyle/>
          <a:p>
            <a:fld id="{7586A9AF-44CE-F348-B2C8-53B2DB67F610}" type="slidenum">
              <a:rPr lang="en-US" smtClean="0"/>
              <a:t>27</a:t>
            </a:fld>
            <a:endParaRPr lang="en-US"/>
          </a:p>
        </p:txBody>
      </p:sp>
    </p:spTree>
    <p:extLst>
      <p:ext uri="{BB962C8B-B14F-4D97-AF65-F5344CB8AC3E}">
        <p14:creationId xmlns:p14="http://schemas.microsoft.com/office/powerpoint/2010/main" val="41726675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AM251 is a blocker of CB1 receptors, which are part of the endocannabinoid system</a:t>
            </a:r>
          </a:p>
        </p:txBody>
      </p:sp>
      <p:sp>
        <p:nvSpPr>
          <p:cNvPr id="4" name="Slide Number Placeholder 3"/>
          <p:cNvSpPr>
            <a:spLocks noGrp="1"/>
          </p:cNvSpPr>
          <p:nvPr>
            <p:ph type="sldNum" sz="quarter" idx="5"/>
          </p:nvPr>
        </p:nvSpPr>
        <p:spPr/>
        <p:txBody>
          <a:bodyPr/>
          <a:lstStyle/>
          <a:p>
            <a:fld id="{7586A9AF-44CE-F348-B2C8-53B2DB67F610}" type="slidenum">
              <a:rPr lang="en-US" smtClean="0"/>
              <a:t>29</a:t>
            </a:fld>
            <a:endParaRPr lang="en-US"/>
          </a:p>
        </p:txBody>
      </p:sp>
    </p:spTree>
    <p:extLst>
      <p:ext uri="{BB962C8B-B14F-4D97-AF65-F5344CB8AC3E}">
        <p14:creationId xmlns:p14="http://schemas.microsoft.com/office/powerpoint/2010/main" val="14503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CA830E-AA2F-9ECD-2593-F65E154187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05527A-A525-B264-CCF0-173E44F969B7}"/>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A99800E4-DD30-744E-1BC9-915D53F9FC07}"/>
              </a:ext>
            </a:extLst>
          </p:cNvPr>
          <p:cNvSpPr>
            <a:spLocks noGrp="1"/>
          </p:cNvSpPr>
          <p:nvPr>
            <p:ph type="body" idx="1"/>
          </p:nvPr>
        </p:nvSpPr>
        <p:spPr/>
        <p:txBody>
          <a:bodyPr/>
          <a:lstStyle/>
          <a:p>
            <a:r>
              <a:rPr lang="en-US" dirty="0"/>
              <a:t>YES</a:t>
            </a:r>
          </a:p>
        </p:txBody>
      </p:sp>
      <p:sp>
        <p:nvSpPr>
          <p:cNvPr id="4" name="Slide Number Placeholder 3">
            <a:extLst>
              <a:ext uri="{FF2B5EF4-FFF2-40B4-BE49-F238E27FC236}">
                <a16:creationId xmlns:a16="http://schemas.microsoft.com/office/drawing/2014/main" id="{6F3F310D-6C4B-88B5-71A2-ED303FB2B07E}"/>
              </a:ext>
            </a:extLst>
          </p:cNvPr>
          <p:cNvSpPr>
            <a:spLocks noGrp="1"/>
          </p:cNvSpPr>
          <p:nvPr>
            <p:ph type="sldNum" sz="quarter" idx="5"/>
          </p:nvPr>
        </p:nvSpPr>
        <p:spPr/>
        <p:txBody>
          <a:bodyPr/>
          <a:lstStyle/>
          <a:p>
            <a:fld id="{7586A9AF-44CE-F348-B2C8-53B2DB67F610}" type="slidenum">
              <a:rPr lang="en-US" smtClean="0"/>
              <a:t>30</a:t>
            </a:fld>
            <a:endParaRPr lang="en-US"/>
          </a:p>
        </p:txBody>
      </p:sp>
    </p:spTree>
    <p:extLst>
      <p:ext uri="{BB962C8B-B14F-4D97-AF65-F5344CB8AC3E}">
        <p14:creationId xmlns:p14="http://schemas.microsoft.com/office/powerpoint/2010/main" val="2083507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A2DD83-BBD0-30F5-2811-E6FF6F116C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339BC05-4828-1CB4-1BBB-888B0CF59AE6}"/>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65F2CED1-B9D7-05D7-894A-E147C0C7E8A9}"/>
              </a:ext>
            </a:extLst>
          </p:cNvPr>
          <p:cNvSpPr>
            <a:spLocks noGrp="1"/>
          </p:cNvSpPr>
          <p:nvPr>
            <p:ph type="body" idx="1"/>
          </p:nvPr>
        </p:nvSpPr>
        <p:spPr/>
        <p:txBody>
          <a:bodyPr/>
          <a:lstStyle/>
          <a:p>
            <a:r>
              <a:rPr lang="en-US" dirty="0"/>
              <a:t>Let’s think about what we know about acute stress and appetite</a:t>
            </a:r>
          </a:p>
          <a:p>
            <a:endParaRPr lang="en-US" dirty="0"/>
          </a:p>
          <a:p>
            <a:r>
              <a:rPr lang="en-US" dirty="0"/>
              <a:t>So, there is a delicate balance between the hunger provoking HPA and the hunger suppressing SNS </a:t>
            </a:r>
          </a:p>
          <a:p>
            <a:endParaRPr lang="en-US" dirty="0"/>
          </a:p>
          <a:p>
            <a:r>
              <a:rPr lang="en-US" dirty="0"/>
              <a:t>Generally, this balance works the decrease hunger during an acute stressor</a:t>
            </a:r>
          </a:p>
        </p:txBody>
      </p:sp>
      <p:sp>
        <p:nvSpPr>
          <p:cNvPr id="4" name="Slide Number Placeholder 3">
            <a:extLst>
              <a:ext uri="{FF2B5EF4-FFF2-40B4-BE49-F238E27FC236}">
                <a16:creationId xmlns:a16="http://schemas.microsoft.com/office/drawing/2014/main" id="{E55917FB-E10E-554D-B1EE-0CC4EFD9ABA7}"/>
              </a:ext>
            </a:extLst>
          </p:cNvPr>
          <p:cNvSpPr>
            <a:spLocks noGrp="1"/>
          </p:cNvSpPr>
          <p:nvPr>
            <p:ph type="sldNum" sz="quarter" idx="5"/>
          </p:nvPr>
        </p:nvSpPr>
        <p:spPr/>
        <p:txBody>
          <a:bodyPr/>
          <a:lstStyle/>
          <a:p>
            <a:fld id="{7586A9AF-44CE-F348-B2C8-53B2DB67F610}" type="slidenum">
              <a:rPr lang="en-US" smtClean="0"/>
              <a:t>3</a:t>
            </a:fld>
            <a:endParaRPr lang="en-US"/>
          </a:p>
        </p:txBody>
      </p:sp>
    </p:spTree>
    <p:extLst>
      <p:ext uri="{BB962C8B-B14F-4D97-AF65-F5344CB8AC3E}">
        <p14:creationId xmlns:p14="http://schemas.microsoft.com/office/powerpoint/2010/main" val="38786377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7021C5-C453-34F5-E472-CE93492B696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C39B9CA-99F7-E8F9-D7F6-C3444C0D69B7}"/>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BB4E6779-93AE-236D-A5C0-6DC8A8005D8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5F80368-0CAC-14C8-2981-566D84A73351}"/>
              </a:ext>
            </a:extLst>
          </p:cNvPr>
          <p:cNvSpPr>
            <a:spLocks noGrp="1"/>
          </p:cNvSpPr>
          <p:nvPr>
            <p:ph type="sldNum" sz="quarter" idx="5"/>
          </p:nvPr>
        </p:nvSpPr>
        <p:spPr/>
        <p:txBody>
          <a:bodyPr/>
          <a:lstStyle/>
          <a:p>
            <a:fld id="{7586A9AF-44CE-F348-B2C8-53B2DB67F610}" type="slidenum">
              <a:rPr lang="en-US" smtClean="0"/>
              <a:t>4</a:t>
            </a:fld>
            <a:endParaRPr lang="en-US"/>
          </a:p>
        </p:txBody>
      </p:sp>
    </p:spTree>
    <p:extLst>
      <p:ext uri="{BB962C8B-B14F-4D97-AF65-F5344CB8AC3E}">
        <p14:creationId xmlns:p14="http://schemas.microsoft.com/office/powerpoint/2010/main" val="27991229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The DMH is involved in a lot of processes, including regulation of heart rate during stress, thermoregulation, and super importantly the regulation of appetite and body weight</a:t>
            </a:r>
          </a:p>
          <a:p>
            <a:endParaRPr lang="en-US" dirty="0"/>
          </a:p>
          <a:p>
            <a:r>
              <a:rPr lang="en-US" dirty="0"/>
              <a:t>Remember those glucocorticoid receptors?</a:t>
            </a:r>
          </a:p>
        </p:txBody>
      </p:sp>
      <p:sp>
        <p:nvSpPr>
          <p:cNvPr id="4" name="Slide Number Placeholder 3"/>
          <p:cNvSpPr>
            <a:spLocks noGrp="1"/>
          </p:cNvSpPr>
          <p:nvPr>
            <p:ph type="sldNum" sz="quarter" idx="5"/>
          </p:nvPr>
        </p:nvSpPr>
        <p:spPr/>
        <p:txBody>
          <a:bodyPr/>
          <a:lstStyle/>
          <a:p>
            <a:fld id="{7586A9AF-44CE-F348-B2C8-53B2DB67F610}" type="slidenum">
              <a:rPr lang="en-US" smtClean="0"/>
              <a:t>5</a:t>
            </a:fld>
            <a:endParaRPr lang="en-US"/>
          </a:p>
        </p:txBody>
      </p:sp>
    </p:spTree>
    <p:extLst>
      <p:ext uri="{BB962C8B-B14F-4D97-AF65-F5344CB8AC3E}">
        <p14:creationId xmlns:p14="http://schemas.microsoft.com/office/powerpoint/2010/main" val="8385976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F8B324-F9A8-B129-3ED7-002C9F5499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B9D167-FA30-C995-A12E-1362F6DB7845}"/>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F2B27FF4-2B7A-0EE6-6630-FC92BC3207F0}"/>
              </a:ext>
            </a:extLst>
          </p:cNvPr>
          <p:cNvSpPr>
            <a:spLocks noGrp="1"/>
          </p:cNvSpPr>
          <p:nvPr>
            <p:ph type="body" idx="1"/>
          </p:nvPr>
        </p:nvSpPr>
        <p:spPr/>
        <p:txBody>
          <a:bodyPr/>
          <a:lstStyle/>
          <a:p>
            <a:r>
              <a:rPr lang="en-US" dirty="0"/>
              <a:t>The DMH is involved in a lot of processes, including regulation of heart rate during stress, thermoregulation, and super importantly the regulation of appetite and body weight</a:t>
            </a:r>
          </a:p>
          <a:p>
            <a:endParaRPr lang="en-US" dirty="0"/>
          </a:p>
          <a:p>
            <a:r>
              <a:rPr lang="en-US" dirty="0"/>
              <a:t>Remember those glucocorticoid receptors?</a:t>
            </a:r>
          </a:p>
        </p:txBody>
      </p:sp>
      <p:sp>
        <p:nvSpPr>
          <p:cNvPr id="4" name="Slide Number Placeholder 3">
            <a:extLst>
              <a:ext uri="{FF2B5EF4-FFF2-40B4-BE49-F238E27FC236}">
                <a16:creationId xmlns:a16="http://schemas.microsoft.com/office/drawing/2014/main" id="{5AD99C3B-52DF-62E7-CD60-3C1F078D346F}"/>
              </a:ext>
            </a:extLst>
          </p:cNvPr>
          <p:cNvSpPr>
            <a:spLocks noGrp="1"/>
          </p:cNvSpPr>
          <p:nvPr>
            <p:ph type="sldNum" sz="quarter" idx="5"/>
          </p:nvPr>
        </p:nvSpPr>
        <p:spPr/>
        <p:txBody>
          <a:bodyPr/>
          <a:lstStyle/>
          <a:p>
            <a:fld id="{7586A9AF-44CE-F348-B2C8-53B2DB67F610}" type="slidenum">
              <a:rPr lang="en-US" smtClean="0"/>
              <a:t>6</a:t>
            </a:fld>
            <a:endParaRPr lang="en-US"/>
          </a:p>
        </p:txBody>
      </p:sp>
    </p:spTree>
    <p:extLst>
      <p:ext uri="{BB962C8B-B14F-4D97-AF65-F5344CB8AC3E}">
        <p14:creationId xmlns:p14="http://schemas.microsoft.com/office/powerpoint/2010/main" val="5991249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1C3E6B-29EC-6A92-0B73-F56583E266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89DCEB-490D-8232-0816-589A51AD7802}"/>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A7940A25-93E1-B4B6-CE6D-521806F8D675}"/>
              </a:ext>
            </a:extLst>
          </p:cNvPr>
          <p:cNvSpPr>
            <a:spLocks noGrp="1"/>
          </p:cNvSpPr>
          <p:nvPr>
            <p:ph type="body" idx="1"/>
          </p:nvPr>
        </p:nvSpPr>
        <p:spPr/>
        <p:txBody>
          <a:bodyPr/>
          <a:lstStyle/>
          <a:p>
            <a:r>
              <a:rPr lang="en-US" dirty="0"/>
              <a:t>The DMH is involved in a lot of processes, including regulation of heart rate during stress, thermoregulation, and super importantly the regulation of appetite and body weight</a:t>
            </a:r>
          </a:p>
          <a:p>
            <a:endParaRPr lang="en-US" dirty="0"/>
          </a:p>
          <a:p>
            <a:r>
              <a:rPr lang="en-US" dirty="0"/>
              <a:t>Remember those glucocorticoid receptors?</a:t>
            </a:r>
          </a:p>
        </p:txBody>
      </p:sp>
      <p:sp>
        <p:nvSpPr>
          <p:cNvPr id="4" name="Slide Number Placeholder 3">
            <a:extLst>
              <a:ext uri="{FF2B5EF4-FFF2-40B4-BE49-F238E27FC236}">
                <a16:creationId xmlns:a16="http://schemas.microsoft.com/office/drawing/2014/main" id="{D0CD37C7-7D21-0BEE-09AD-AFF8ED0DFC50}"/>
              </a:ext>
            </a:extLst>
          </p:cNvPr>
          <p:cNvSpPr>
            <a:spLocks noGrp="1"/>
          </p:cNvSpPr>
          <p:nvPr>
            <p:ph type="sldNum" sz="quarter" idx="5"/>
          </p:nvPr>
        </p:nvSpPr>
        <p:spPr/>
        <p:txBody>
          <a:bodyPr/>
          <a:lstStyle/>
          <a:p>
            <a:fld id="{7586A9AF-44CE-F348-B2C8-53B2DB67F610}" type="slidenum">
              <a:rPr lang="en-US" smtClean="0"/>
              <a:t>7</a:t>
            </a:fld>
            <a:endParaRPr lang="en-US"/>
          </a:p>
        </p:txBody>
      </p:sp>
    </p:spTree>
    <p:extLst>
      <p:ext uri="{BB962C8B-B14F-4D97-AF65-F5344CB8AC3E}">
        <p14:creationId xmlns:p14="http://schemas.microsoft.com/office/powerpoint/2010/main" val="29519082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E12F40-6144-76FF-DE4F-03EA52A959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028F878-3E42-F827-06F9-302584105FDB}"/>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55DD357F-184D-ACF2-144D-8C5F3EE2F169}"/>
              </a:ext>
            </a:extLst>
          </p:cNvPr>
          <p:cNvSpPr>
            <a:spLocks noGrp="1"/>
          </p:cNvSpPr>
          <p:nvPr>
            <p:ph type="body" idx="1"/>
          </p:nvPr>
        </p:nvSpPr>
        <p:spPr/>
        <p:txBody>
          <a:bodyPr/>
          <a:lstStyle/>
          <a:p>
            <a:r>
              <a:rPr lang="en-US" dirty="0"/>
              <a:t>The DMH is involved in a lot of processes, including regulation of heart rate during stress, thermoregulation, and super importantly the regulation of appetite and body weight</a:t>
            </a:r>
          </a:p>
          <a:p>
            <a:endParaRPr lang="en-US" dirty="0"/>
          </a:p>
          <a:p>
            <a:r>
              <a:rPr lang="en-US" dirty="0"/>
              <a:t>Remember those glucocorticoid receptors?</a:t>
            </a:r>
          </a:p>
        </p:txBody>
      </p:sp>
      <p:sp>
        <p:nvSpPr>
          <p:cNvPr id="4" name="Slide Number Placeholder 3">
            <a:extLst>
              <a:ext uri="{FF2B5EF4-FFF2-40B4-BE49-F238E27FC236}">
                <a16:creationId xmlns:a16="http://schemas.microsoft.com/office/drawing/2014/main" id="{8626786B-692D-A1DB-2957-FEB02510DC55}"/>
              </a:ext>
            </a:extLst>
          </p:cNvPr>
          <p:cNvSpPr>
            <a:spLocks noGrp="1"/>
          </p:cNvSpPr>
          <p:nvPr>
            <p:ph type="sldNum" sz="quarter" idx="5"/>
          </p:nvPr>
        </p:nvSpPr>
        <p:spPr/>
        <p:txBody>
          <a:bodyPr/>
          <a:lstStyle/>
          <a:p>
            <a:fld id="{7586A9AF-44CE-F348-B2C8-53B2DB67F610}" type="slidenum">
              <a:rPr lang="en-US" smtClean="0"/>
              <a:t>8</a:t>
            </a:fld>
            <a:endParaRPr lang="en-US"/>
          </a:p>
        </p:txBody>
      </p:sp>
    </p:spTree>
    <p:extLst>
      <p:ext uri="{BB962C8B-B14F-4D97-AF65-F5344CB8AC3E}">
        <p14:creationId xmlns:p14="http://schemas.microsoft.com/office/powerpoint/2010/main" val="23154650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pPr marL="0" indent="0">
              <a:buNone/>
            </a:pPr>
            <a:r>
              <a:rPr lang="en-US" dirty="0">
                <a:latin typeface="Trebuchet MS" panose="020B0703020202090204" pitchFamily="34" charset="0"/>
              </a:rPr>
              <a:t>Hypothesis: </a:t>
            </a:r>
            <a:r>
              <a:rPr lang="en-US" b="1" dirty="0">
                <a:solidFill>
                  <a:srgbClr val="EB647E"/>
                </a:solidFill>
                <a:latin typeface="Trebuchet MS" panose="020B0703020202090204" pitchFamily="34" charset="0"/>
              </a:rPr>
              <a:t>acute stress </a:t>
            </a:r>
            <a:r>
              <a:rPr lang="en-US" dirty="0">
                <a:latin typeface="Trebuchet MS" panose="020B0703020202090204" pitchFamily="34" charset="0"/>
              </a:rPr>
              <a:t>will </a:t>
            </a:r>
            <a:r>
              <a:rPr lang="en-US" b="1" dirty="0">
                <a:latin typeface="Trebuchet MS" panose="020B0703020202090204" pitchFamily="34" charset="0"/>
              </a:rPr>
              <a:t>alter</a:t>
            </a:r>
            <a:r>
              <a:rPr lang="en-US" dirty="0">
                <a:latin typeface="Trebuchet MS" panose="020B0703020202090204" pitchFamily="34" charset="0"/>
              </a:rPr>
              <a:t> </a:t>
            </a:r>
            <a:r>
              <a:rPr lang="en-US" dirty="0">
                <a:highlight>
                  <a:srgbClr val="FFFF00"/>
                </a:highlight>
                <a:latin typeface="Trebuchet MS" panose="020B0703020202090204" pitchFamily="34" charset="0"/>
              </a:rPr>
              <a:t>neuronal excitability </a:t>
            </a:r>
            <a:r>
              <a:rPr lang="en-US" dirty="0">
                <a:latin typeface="Trebuchet MS" panose="020B0703020202090204" pitchFamily="34" charset="0"/>
              </a:rPr>
              <a:t>and communication in the DMH</a:t>
            </a:r>
          </a:p>
          <a:p>
            <a:pPr marL="0" indent="0">
              <a:buNone/>
            </a:pPr>
            <a:r>
              <a:rPr lang="en-US" dirty="0">
                <a:latin typeface="Trebuchet MS" panose="020B0703020202090204" pitchFamily="34" charset="0"/>
              </a:rPr>
              <a:t>Prediction: </a:t>
            </a:r>
            <a:r>
              <a:rPr lang="en-US" b="1" dirty="0">
                <a:solidFill>
                  <a:srgbClr val="EB647E"/>
                </a:solidFill>
                <a:latin typeface="Trebuchet MS" panose="020B0703020202090204" pitchFamily="34" charset="0"/>
              </a:rPr>
              <a:t>acute stress </a:t>
            </a:r>
            <a:r>
              <a:rPr lang="en-US" dirty="0">
                <a:latin typeface="Trebuchet MS" panose="020B0703020202090204" pitchFamily="34" charset="0"/>
              </a:rPr>
              <a:t>will decrease transmission of glutamate and activity of DMH neurons</a:t>
            </a:r>
          </a:p>
          <a:p>
            <a:endParaRPr lang="en-US" dirty="0"/>
          </a:p>
        </p:txBody>
      </p:sp>
      <p:sp>
        <p:nvSpPr>
          <p:cNvPr id="4" name="Slide Number Placeholder 3"/>
          <p:cNvSpPr>
            <a:spLocks noGrp="1"/>
          </p:cNvSpPr>
          <p:nvPr>
            <p:ph type="sldNum" sz="quarter" idx="5"/>
          </p:nvPr>
        </p:nvSpPr>
        <p:spPr/>
        <p:txBody>
          <a:bodyPr/>
          <a:lstStyle/>
          <a:p>
            <a:fld id="{7586A9AF-44CE-F348-B2C8-53B2DB67F610}" type="slidenum">
              <a:rPr lang="en-US" smtClean="0"/>
              <a:t>9</a:t>
            </a:fld>
            <a:endParaRPr lang="en-US"/>
          </a:p>
        </p:txBody>
      </p:sp>
    </p:spTree>
    <p:extLst>
      <p:ext uri="{BB962C8B-B14F-4D97-AF65-F5344CB8AC3E}">
        <p14:creationId xmlns:p14="http://schemas.microsoft.com/office/powerpoint/2010/main" val="1653203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E1297-134A-F4E9-C0D3-0F5063FCAB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255C32-077D-18B8-1D7A-F84FD48906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EF7C377-CA89-F639-4FD1-D7EE492A204B}"/>
              </a:ext>
            </a:extLst>
          </p:cNvPr>
          <p:cNvSpPr>
            <a:spLocks noGrp="1"/>
          </p:cNvSpPr>
          <p:nvPr>
            <p:ph type="dt" sz="half" idx="10"/>
          </p:nvPr>
        </p:nvSpPr>
        <p:spPr/>
        <p:txBody>
          <a:bodyPr/>
          <a:lstStyle/>
          <a:p>
            <a:fld id="{7748D3A1-2837-7843-BDA8-1CA18D69DC90}" type="datetimeFigureOut">
              <a:rPr lang="en-US" smtClean="0"/>
              <a:t>11/30/25</a:t>
            </a:fld>
            <a:endParaRPr lang="en-US"/>
          </a:p>
        </p:txBody>
      </p:sp>
      <p:sp>
        <p:nvSpPr>
          <p:cNvPr id="5" name="Footer Placeholder 4">
            <a:extLst>
              <a:ext uri="{FF2B5EF4-FFF2-40B4-BE49-F238E27FC236}">
                <a16:creationId xmlns:a16="http://schemas.microsoft.com/office/drawing/2014/main" id="{7868FFCA-3E91-5FF7-5E7C-55820B8181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2C4A17-7BF9-D8EF-5AA8-DFEC798BB499}"/>
              </a:ext>
            </a:extLst>
          </p:cNvPr>
          <p:cNvSpPr>
            <a:spLocks noGrp="1"/>
          </p:cNvSpPr>
          <p:nvPr>
            <p:ph type="sldNum" sz="quarter" idx="12"/>
          </p:nvPr>
        </p:nvSpPr>
        <p:spPr/>
        <p:txBody>
          <a:bodyPr/>
          <a:lstStyle/>
          <a:p>
            <a:fld id="{1BF554B8-D610-1A4B-9432-442D1B76DEC7}" type="slidenum">
              <a:rPr lang="en-US" smtClean="0"/>
              <a:t>‹#›</a:t>
            </a:fld>
            <a:endParaRPr lang="en-US"/>
          </a:p>
        </p:txBody>
      </p:sp>
    </p:spTree>
    <p:extLst>
      <p:ext uri="{BB962C8B-B14F-4D97-AF65-F5344CB8AC3E}">
        <p14:creationId xmlns:p14="http://schemas.microsoft.com/office/powerpoint/2010/main" val="27599197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1BF3F-5FDD-5601-2D78-667BDFD6B0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0176F45-19B9-4010-87F2-EA5D40D944A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B4A4DE-E30B-CD97-CFC5-B26187EB5D30}"/>
              </a:ext>
            </a:extLst>
          </p:cNvPr>
          <p:cNvSpPr>
            <a:spLocks noGrp="1"/>
          </p:cNvSpPr>
          <p:nvPr>
            <p:ph type="dt" sz="half" idx="10"/>
          </p:nvPr>
        </p:nvSpPr>
        <p:spPr/>
        <p:txBody>
          <a:bodyPr/>
          <a:lstStyle/>
          <a:p>
            <a:fld id="{7748D3A1-2837-7843-BDA8-1CA18D69DC90}" type="datetimeFigureOut">
              <a:rPr lang="en-US" smtClean="0"/>
              <a:t>11/30/25</a:t>
            </a:fld>
            <a:endParaRPr lang="en-US"/>
          </a:p>
        </p:txBody>
      </p:sp>
      <p:sp>
        <p:nvSpPr>
          <p:cNvPr id="5" name="Footer Placeholder 4">
            <a:extLst>
              <a:ext uri="{FF2B5EF4-FFF2-40B4-BE49-F238E27FC236}">
                <a16:creationId xmlns:a16="http://schemas.microsoft.com/office/drawing/2014/main" id="{E4E786DE-80A1-67FF-1FA9-A0F88C70A5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CD0A18-1664-AFBF-22D7-193F55F7AF05}"/>
              </a:ext>
            </a:extLst>
          </p:cNvPr>
          <p:cNvSpPr>
            <a:spLocks noGrp="1"/>
          </p:cNvSpPr>
          <p:nvPr>
            <p:ph type="sldNum" sz="quarter" idx="12"/>
          </p:nvPr>
        </p:nvSpPr>
        <p:spPr/>
        <p:txBody>
          <a:bodyPr/>
          <a:lstStyle/>
          <a:p>
            <a:fld id="{1BF554B8-D610-1A4B-9432-442D1B76DEC7}" type="slidenum">
              <a:rPr lang="en-US" smtClean="0"/>
              <a:t>‹#›</a:t>
            </a:fld>
            <a:endParaRPr lang="en-US"/>
          </a:p>
        </p:txBody>
      </p:sp>
    </p:spTree>
    <p:extLst>
      <p:ext uri="{BB962C8B-B14F-4D97-AF65-F5344CB8AC3E}">
        <p14:creationId xmlns:p14="http://schemas.microsoft.com/office/powerpoint/2010/main" val="9088642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51536E-F60F-4BF2-41E4-FF5063926CD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93CDB5-5885-FB72-84F0-91894B8D9B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7EFA47-37CC-05F4-2164-39B2C53F9667}"/>
              </a:ext>
            </a:extLst>
          </p:cNvPr>
          <p:cNvSpPr>
            <a:spLocks noGrp="1"/>
          </p:cNvSpPr>
          <p:nvPr>
            <p:ph type="dt" sz="half" idx="10"/>
          </p:nvPr>
        </p:nvSpPr>
        <p:spPr/>
        <p:txBody>
          <a:bodyPr/>
          <a:lstStyle/>
          <a:p>
            <a:fld id="{7748D3A1-2837-7843-BDA8-1CA18D69DC90}" type="datetimeFigureOut">
              <a:rPr lang="en-US" smtClean="0"/>
              <a:t>11/30/25</a:t>
            </a:fld>
            <a:endParaRPr lang="en-US"/>
          </a:p>
        </p:txBody>
      </p:sp>
      <p:sp>
        <p:nvSpPr>
          <p:cNvPr id="5" name="Footer Placeholder 4">
            <a:extLst>
              <a:ext uri="{FF2B5EF4-FFF2-40B4-BE49-F238E27FC236}">
                <a16:creationId xmlns:a16="http://schemas.microsoft.com/office/drawing/2014/main" id="{68DA0305-5EA8-E170-346A-AB9E1148A4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12C007-6A0E-8340-F57B-3504504E48AE}"/>
              </a:ext>
            </a:extLst>
          </p:cNvPr>
          <p:cNvSpPr>
            <a:spLocks noGrp="1"/>
          </p:cNvSpPr>
          <p:nvPr>
            <p:ph type="sldNum" sz="quarter" idx="12"/>
          </p:nvPr>
        </p:nvSpPr>
        <p:spPr/>
        <p:txBody>
          <a:bodyPr/>
          <a:lstStyle/>
          <a:p>
            <a:fld id="{1BF554B8-D610-1A4B-9432-442D1B76DEC7}" type="slidenum">
              <a:rPr lang="en-US" smtClean="0"/>
              <a:t>‹#›</a:t>
            </a:fld>
            <a:endParaRPr lang="en-US"/>
          </a:p>
        </p:txBody>
      </p:sp>
    </p:spTree>
    <p:extLst>
      <p:ext uri="{BB962C8B-B14F-4D97-AF65-F5344CB8AC3E}">
        <p14:creationId xmlns:p14="http://schemas.microsoft.com/office/powerpoint/2010/main" val="621618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7D564-9503-3350-199C-419B4FF537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AEE496-B962-602A-C519-5CCCBD88F3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A3F801-974A-D932-61B8-898C9F1DF82A}"/>
              </a:ext>
            </a:extLst>
          </p:cNvPr>
          <p:cNvSpPr>
            <a:spLocks noGrp="1"/>
          </p:cNvSpPr>
          <p:nvPr>
            <p:ph type="dt" sz="half" idx="10"/>
          </p:nvPr>
        </p:nvSpPr>
        <p:spPr/>
        <p:txBody>
          <a:bodyPr/>
          <a:lstStyle/>
          <a:p>
            <a:fld id="{7748D3A1-2837-7843-BDA8-1CA18D69DC90}" type="datetimeFigureOut">
              <a:rPr lang="en-US" smtClean="0"/>
              <a:t>11/30/25</a:t>
            </a:fld>
            <a:endParaRPr lang="en-US"/>
          </a:p>
        </p:txBody>
      </p:sp>
      <p:sp>
        <p:nvSpPr>
          <p:cNvPr id="5" name="Footer Placeholder 4">
            <a:extLst>
              <a:ext uri="{FF2B5EF4-FFF2-40B4-BE49-F238E27FC236}">
                <a16:creationId xmlns:a16="http://schemas.microsoft.com/office/drawing/2014/main" id="{1015F604-C7C1-9D2B-5B9A-B1A8A8F3F8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A24629-CC4D-639E-A116-69893CEA62C7}"/>
              </a:ext>
            </a:extLst>
          </p:cNvPr>
          <p:cNvSpPr>
            <a:spLocks noGrp="1"/>
          </p:cNvSpPr>
          <p:nvPr>
            <p:ph type="sldNum" sz="quarter" idx="12"/>
          </p:nvPr>
        </p:nvSpPr>
        <p:spPr/>
        <p:txBody>
          <a:bodyPr/>
          <a:lstStyle/>
          <a:p>
            <a:fld id="{1BF554B8-D610-1A4B-9432-442D1B76DEC7}" type="slidenum">
              <a:rPr lang="en-US" smtClean="0"/>
              <a:t>‹#›</a:t>
            </a:fld>
            <a:endParaRPr lang="en-US"/>
          </a:p>
        </p:txBody>
      </p:sp>
    </p:spTree>
    <p:extLst>
      <p:ext uri="{BB962C8B-B14F-4D97-AF65-F5344CB8AC3E}">
        <p14:creationId xmlns:p14="http://schemas.microsoft.com/office/powerpoint/2010/main" val="38088022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FDCE7-DADF-1672-5314-188BD49701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76C0CF7-4B8B-E04E-DBA4-36ECE4E09DB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7AC162-6A8D-83AC-2E11-2B6598B7D213}"/>
              </a:ext>
            </a:extLst>
          </p:cNvPr>
          <p:cNvSpPr>
            <a:spLocks noGrp="1"/>
          </p:cNvSpPr>
          <p:nvPr>
            <p:ph type="dt" sz="half" idx="10"/>
          </p:nvPr>
        </p:nvSpPr>
        <p:spPr/>
        <p:txBody>
          <a:bodyPr/>
          <a:lstStyle/>
          <a:p>
            <a:fld id="{7748D3A1-2837-7843-BDA8-1CA18D69DC90}" type="datetimeFigureOut">
              <a:rPr lang="en-US" smtClean="0"/>
              <a:t>11/30/25</a:t>
            </a:fld>
            <a:endParaRPr lang="en-US"/>
          </a:p>
        </p:txBody>
      </p:sp>
      <p:sp>
        <p:nvSpPr>
          <p:cNvPr id="5" name="Footer Placeholder 4">
            <a:extLst>
              <a:ext uri="{FF2B5EF4-FFF2-40B4-BE49-F238E27FC236}">
                <a16:creationId xmlns:a16="http://schemas.microsoft.com/office/drawing/2014/main" id="{E63FC107-44C2-0FDE-83F4-87704F031A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02DD5E-A5E6-7CAA-A96C-2FBA7648DAFF}"/>
              </a:ext>
            </a:extLst>
          </p:cNvPr>
          <p:cNvSpPr>
            <a:spLocks noGrp="1"/>
          </p:cNvSpPr>
          <p:nvPr>
            <p:ph type="sldNum" sz="quarter" idx="12"/>
          </p:nvPr>
        </p:nvSpPr>
        <p:spPr/>
        <p:txBody>
          <a:bodyPr/>
          <a:lstStyle/>
          <a:p>
            <a:fld id="{1BF554B8-D610-1A4B-9432-442D1B76DEC7}" type="slidenum">
              <a:rPr lang="en-US" smtClean="0"/>
              <a:t>‹#›</a:t>
            </a:fld>
            <a:endParaRPr lang="en-US"/>
          </a:p>
        </p:txBody>
      </p:sp>
    </p:spTree>
    <p:extLst>
      <p:ext uri="{BB962C8B-B14F-4D97-AF65-F5344CB8AC3E}">
        <p14:creationId xmlns:p14="http://schemas.microsoft.com/office/powerpoint/2010/main" val="1395515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7F44A-1065-A35B-16C8-4598C9E777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BC84B9-F6D4-B2A1-D6AE-FA33135F48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A0C844B-9381-FBC4-DD77-FE11A62D26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DCBEE81-30BB-6341-BD03-2B652E6260B5}"/>
              </a:ext>
            </a:extLst>
          </p:cNvPr>
          <p:cNvSpPr>
            <a:spLocks noGrp="1"/>
          </p:cNvSpPr>
          <p:nvPr>
            <p:ph type="dt" sz="half" idx="10"/>
          </p:nvPr>
        </p:nvSpPr>
        <p:spPr/>
        <p:txBody>
          <a:bodyPr/>
          <a:lstStyle/>
          <a:p>
            <a:fld id="{7748D3A1-2837-7843-BDA8-1CA18D69DC90}" type="datetimeFigureOut">
              <a:rPr lang="en-US" smtClean="0"/>
              <a:t>11/30/25</a:t>
            </a:fld>
            <a:endParaRPr lang="en-US"/>
          </a:p>
        </p:txBody>
      </p:sp>
      <p:sp>
        <p:nvSpPr>
          <p:cNvPr id="6" name="Footer Placeholder 5">
            <a:extLst>
              <a:ext uri="{FF2B5EF4-FFF2-40B4-BE49-F238E27FC236}">
                <a16:creationId xmlns:a16="http://schemas.microsoft.com/office/drawing/2014/main" id="{DE945444-C097-C2E0-F2FE-E7F9461F02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D57195-18BD-EBE4-F6DE-7A614885F105}"/>
              </a:ext>
            </a:extLst>
          </p:cNvPr>
          <p:cNvSpPr>
            <a:spLocks noGrp="1"/>
          </p:cNvSpPr>
          <p:nvPr>
            <p:ph type="sldNum" sz="quarter" idx="12"/>
          </p:nvPr>
        </p:nvSpPr>
        <p:spPr/>
        <p:txBody>
          <a:bodyPr/>
          <a:lstStyle/>
          <a:p>
            <a:fld id="{1BF554B8-D610-1A4B-9432-442D1B76DEC7}" type="slidenum">
              <a:rPr lang="en-US" smtClean="0"/>
              <a:t>‹#›</a:t>
            </a:fld>
            <a:endParaRPr lang="en-US"/>
          </a:p>
        </p:txBody>
      </p:sp>
    </p:spTree>
    <p:extLst>
      <p:ext uri="{BB962C8B-B14F-4D97-AF65-F5344CB8AC3E}">
        <p14:creationId xmlns:p14="http://schemas.microsoft.com/office/powerpoint/2010/main" val="3567043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5699C-9CD8-07C9-2FA9-47AC133EA97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FEBC972-0C57-71BD-7480-075D58568DB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86AF555-CC04-0313-DB7B-6266E3BC197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C9C22F-9E01-AC35-1C82-75CA38C7A2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C82640-F27D-7B21-D093-0CCE2F615E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29A1478-4EAC-6E4D-899E-2E4148084757}"/>
              </a:ext>
            </a:extLst>
          </p:cNvPr>
          <p:cNvSpPr>
            <a:spLocks noGrp="1"/>
          </p:cNvSpPr>
          <p:nvPr>
            <p:ph type="dt" sz="half" idx="10"/>
          </p:nvPr>
        </p:nvSpPr>
        <p:spPr/>
        <p:txBody>
          <a:bodyPr/>
          <a:lstStyle/>
          <a:p>
            <a:fld id="{7748D3A1-2837-7843-BDA8-1CA18D69DC90}" type="datetimeFigureOut">
              <a:rPr lang="en-US" smtClean="0"/>
              <a:t>11/30/25</a:t>
            </a:fld>
            <a:endParaRPr lang="en-US"/>
          </a:p>
        </p:txBody>
      </p:sp>
      <p:sp>
        <p:nvSpPr>
          <p:cNvPr id="8" name="Footer Placeholder 7">
            <a:extLst>
              <a:ext uri="{FF2B5EF4-FFF2-40B4-BE49-F238E27FC236}">
                <a16:creationId xmlns:a16="http://schemas.microsoft.com/office/drawing/2014/main" id="{A970BC4C-3C99-A77E-B342-A9B3D6FCDF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8E1A05-0CA5-CE86-7476-8553A858A224}"/>
              </a:ext>
            </a:extLst>
          </p:cNvPr>
          <p:cNvSpPr>
            <a:spLocks noGrp="1"/>
          </p:cNvSpPr>
          <p:nvPr>
            <p:ph type="sldNum" sz="quarter" idx="12"/>
          </p:nvPr>
        </p:nvSpPr>
        <p:spPr/>
        <p:txBody>
          <a:bodyPr/>
          <a:lstStyle/>
          <a:p>
            <a:fld id="{1BF554B8-D610-1A4B-9432-442D1B76DEC7}" type="slidenum">
              <a:rPr lang="en-US" smtClean="0"/>
              <a:t>‹#›</a:t>
            </a:fld>
            <a:endParaRPr lang="en-US"/>
          </a:p>
        </p:txBody>
      </p:sp>
    </p:spTree>
    <p:extLst>
      <p:ext uri="{BB962C8B-B14F-4D97-AF65-F5344CB8AC3E}">
        <p14:creationId xmlns:p14="http://schemas.microsoft.com/office/powerpoint/2010/main" val="3699813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EF64B-73E2-06C6-2C0A-CFE7EA89292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D1AD5B2-B71F-90CC-9A29-4C118C712157}"/>
              </a:ext>
            </a:extLst>
          </p:cNvPr>
          <p:cNvSpPr>
            <a:spLocks noGrp="1"/>
          </p:cNvSpPr>
          <p:nvPr>
            <p:ph type="dt" sz="half" idx="10"/>
          </p:nvPr>
        </p:nvSpPr>
        <p:spPr/>
        <p:txBody>
          <a:bodyPr/>
          <a:lstStyle/>
          <a:p>
            <a:fld id="{7748D3A1-2837-7843-BDA8-1CA18D69DC90}" type="datetimeFigureOut">
              <a:rPr lang="en-US" smtClean="0"/>
              <a:t>11/30/25</a:t>
            </a:fld>
            <a:endParaRPr lang="en-US"/>
          </a:p>
        </p:txBody>
      </p:sp>
      <p:sp>
        <p:nvSpPr>
          <p:cNvPr id="4" name="Footer Placeholder 3">
            <a:extLst>
              <a:ext uri="{FF2B5EF4-FFF2-40B4-BE49-F238E27FC236}">
                <a16:creationId xmlns:a16="http://schemas.microsoft.com/office/drawing/2014/main" id="{0D4F8E24-080A-CE8E-6611-D1FAA80646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A7EC92-AAD5-4AAC-2AD3-C432446444DA}"/>
              </a:ext>
            </a:extLst>
          </p:cNvPr>
          <p:cNvSpPr>
            <a:spLocks noGrp="1"/>
          </p:cNvSpPr>
          <p:nvPr>
            <p:ph type="sldNum" sz="quarter" idx="12"/>
          </p:nvPr>
        </p:nvSpPr>
        <p:spPr/>
        <p:txBody>
          <a:bodyPr/>
          <a:lstStyle/>
          <a:p>
            <a:fld id="{1BF554B8-D610-1A4B-9432-442D1B76DEC7}" type="slidenum">
              <a:rPr lang="en-US" smtClean="0"/>
              <a:t>‹#›</a:t>
            </a:fld>
            <a:endParaRPr lang="en-US"/>
          </a:p>
        </p:txBody>
      </p:sp>
    </p:spTree>
    <p:extLst>
      <p:ext uri="{BB962C8B-B14F-4D97-AF65-F5344CB8AC3E}">
        <p14:creationId xmlns:p14="http://schemas.microsoft.com/office/powerpoint/2010/main" val="1705522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307E40-404E-95EE-104A-0959ACD1EDD8}"/>
              </a:ext>
            </a:extLst>
          </p:cNvPr>
          <p:cNvSpPr>
            <a:spLocks noGrp="1"/>
          </p:cNvSpPr>
          <p:nvPr>
            <p:ph type="dt" sz="half" idx="10"/>
          </p:nvPr>
        </p:nvSpPr>
        <p:spPr/>
        <p:txBody>
          <a:bodyPr/>
          <a:lstStyle/>
          <a:p>
            <a:fld id="{7748D3A1-2837-7843-BDA8-1CA18D69DC90}" type="datetimeFigureOut">
              <a:rPr lang="en-US" smtClean="0"/>
              <a:t>11/30/25</a:t>
            </a:fld>
            <a:endParaRPr lang="en-US"/>
          </a:p>
        </p:txBody>
      </p:sp>
      <p:sp>
        <p:nvSpPr>
          <p:cNvPr id="3" name="Footer Placeholder 2">
            <a:extLst>
              <a:ext uri="{FF2B5EF4-FFF2-40B4-BE49-F238E27FC236}">
                <a16:creationId xmlns:a16="http://schemas.microsoft.com/office/drawing/2014/main" id="{5BA040CB-0A29-9D06-F948-163EFD3CD6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C360980-2A0B-556B-580B-0B57153DB0F7}"/>
              </a:ext>
            </a:extLst>
          </p:cNvPr>
          <p:cNvSpPr>
            <a:spLocks noGrp="1"/>
          </p:cNvSpPr>
          <p:nvPr>
            <p:ph type="sldNum" sz="quarter" idx="12"/>
          </p:nvPr>
        </p:nvSpPr>
        <p:spPr/>
        <p:txBody>
          <a:bodyPr/>
          <a:lstStyle/>
          <a:p>
            <a:fld id="{1BF554B8-D610-1A4B-9432-442D1B76DEC7}" type="slidenum">
              <a:rPr lang="en-US" smtClean="0"/>
              <a:t>‹#›</a:t>
            </a:fld>
            <a:endParaRPr lang="en-US"/>
          </a:p>
        </p:txBody>
      </p:sp>
    </p:spTree>
    <p:extLst>
      <p:ext uri="{BB962C8B-B14F-4D97-AF65-F5344CB8AC3E}">
        <p14:creationId xmlns:p14="http://schemas.microsoft.com/office/powerpoint/2010/main" val="1409697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F46B4-4C8A-7D2B-864D-E62C312D25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1166EA0-69C9-B9B7-C2A1-649627E4D6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DDD417-7E7E-08D9-17A0-2C0FBFFCBC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68A571-3704-3317-8BCC-D31E07C76228}"/>
              </a:ext>
            </a:extLst>
          </p:cNvPr>
          <p:cNvSpPr>
            <a:spLocks noGrp="1"/>
          </p:cNvSpPr>
          <p:nvPr>
            <p:ph type="dt" sz="half" idx="10"/>
          </p:nvPr>
        </p:nvSpPr>
        <p:spPr/>
        <p:txBody>
          <a:bodyPr/>
          <a:lstStyle/>
          <a:p>
            <a:fld id="{7748D3A1-2837-7843-BDA8-1CA18D69DC90}" type="datetimeFigureOut">
              <a:rPr lang="en-US" smtClean="0"/>
              <a:t>11/30/25</a:t>
            </a:fld>
            <a:endParaRPr lang="en-US"/>
          </a:p>
        </p:txBody>
      </p:sp>
      <p:sp>
        <p:nvSpPr>
          <p:cNvPr id="6" name="Footer Placeholder 5">
            <a:extLst>
              <a:ext uri="{FF2B5EF4-FFF2-40B4-BE49-F238E27FC236}">
                <a16:creationId xmlns:a16="http://schemas.microsoft.com/office/drawing/2014/main" id="{DBED6807-2419-DCAB-2A9A-579BEDA3C0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BA5E43-6C72-9D1D-022A-7A635A3A5BEC}"/>
              </a:ext>
            </a:extLst>
          </p:cNvPr>
          <p:cNvSpPr>
            <a:spLocks noGrp="1"/>
          </p:cNvSpPr>
          <p:nvPr>
            <p:ph type="sldNum" sz="quarter" idx="12"/>
          </p:nvPr>
        </p:nvSpPr>
        <p:spPr/>
        <p:txBody>
          <a:bodyPr/>
          <a:lstStyle/>
          <a:p>
            <a:fld id="{1BF554B8-D610-1A4B-9432-442D1B76DEC7}" type="slidenum">
              <a:rPr lang="en-US" smtClean="0"/>
              <a:t>‹#›</a:t>
            </a:fld>
            <a:endParaRPr lang="en-US"/>
          </a:p>
        </p:txBody>
      </p:sp>
    </p:spTree>
    <p:extLst>
      <p:ext uri="{BB962C8B-B14F-4D97-AF65-F5344CB8AC3E}">
        <p14:creationId xmlns:p14="http://schemas.microsoft.com/office/powerpoint/2010/main" val="1710634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7BCF6-F7F6-0924-C35D-0E94153CAA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79F1543-131D-084D-D9C1-E3D2B0AC25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8E470D-F0FE-07AF-D1A7-E06D82898C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126B24-8511-F6AA-55E6-97F58F3806CF}"/>
              </a:ext>
            </a:extLst>
          </p:cNvPr>
          <p:cNvSpPr>
            <a:spLocks noGrp="1"/>
          </p:cNvSpPr>
          <p:nvPr>
            <p:ph type="dt" sz="half" idx="10"/>
          </p:nvPr>
        </p:nvSpPr>
        <p:spPr/>
        <p:txBody>
          <a:bodyPr/>
          <a:lstStyle/>
          <a:p>
            <a:fld id="{7748D3A1-2837-7843-BDA8-1CA18D69DC90}" type="datetimeFigureOut">
              <a:rPr lang="en-US" smtClean="0"/>
              <a:t>11/30/25</a:t>
            </a:fld>
            <a:endParaRPr lang="en-US"/>
          </a:p>
        </p:txBody>
      </p:sp>
      <p:sp>
        <p:nvSpPr>
          <p:cNvPr id="6" name="Footer Placeholder 5">
            <a:extLst>
              <a:ext uri="{FF2B5EF4-FFF2-40B4-BE49-F238E27FC236}">
                <a16:creationId xmlns:a16="http://schemas.microsoft.com/office/drawing/2014/main" id="{6B2A5500-69D1-814C-8141-8A91251130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64F842-F5EA-38FE-A060-86BA5D9C11B3}"/>
              </a:ext>
            </a:extLst>
          </p:cNvPr>
          <p:cNvSpPr>
            <a:spLocks noGrp="1"/>
          </p:cNvSpPr>
          <p:nvPr>
            <p:ph type="sldNum" sz="quarter" idx="12"/>
          </p:nvPr>
        </p:nvSpPr>
        <p:spPr/>
        <p:txBody>
          <a:bodyPr/>
          <a:lstStyle/>
          <a:p>
            <a:fld id="{1BF554B8-D610-1A4B-9432-442D1B76DEC7}" type="slidenum">
              <a:rPr lang="en-US" smtClean="0"/>
              <a:t>‹#›</a:t>
            </a:fld>
            <a:endParaRPr lang="en-US"/>
          </a:p>
        </p:txBody>
      </p:sp>
    </p:spTree>
    <p:extLst>
      <p:ext uri="{BB962C8B-B14F-4D97-AF65-F5344CB8AC3E}">
        <p14:creationId xmlns:p14="http://schemas.microsoft.com/office/powerpoint/2010/main" val="1058278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6798A9-5EA1-90F1-2352-5051F9C09C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917D04F-85A4-C2B3-C403-2F10ADD1DCB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35A144-17E4-3211-E8B5-378939FEE8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748D3A1-2837-7843-BDA8-1CA18D69DC90}" type="datetimeFigureOut">
              <a:rPr lang="en-US" smtClean="0"/>
              <a:t>11/30/25</a:t>
            </a:fld>
            <a:endParaRPr lang="en-US"/>
          </a:p>
        </p:txBody>
      </p:sp>
      <p:sp>
        <p:nvSpPr>
          <p:cNvPr id="5" name="Footer Placeholder 4">
            <a:extLst>
              <a:ext uri="{FF2B5EF4-FFF2-40B4-BE49-F238E27FC236}">
                <a16:creationId xmlns:a16="http://schemas.microsoft.com/office/drawing/2014/main" id="{33E47532-8A81-4E12-6174-B0D1FDCC96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66A9BEC-893B-495F-D1C2-B916DE7308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BF554B8-D610-1A4B-9432-442D1B76DEC7}" type="slidenum">
              <a:rPr lang="en-US" smtClean="0"/>
              <a:t>‹#›</a:t>
            </a:fld>
            <a:endParaRPr lang="en-US"/>
          </a:p>
        </p:txBody>
      </p:sp>
    </p:spTree>
    <p:extLst>
      <p:ext uri="{BB962C8B-B14F-4D97-AF65-F5344CB8AC3E}">
        <p14:creationId xmlns:p14="http://schemas.microsoft.com/office/powerpoint/2010/main" val="9765077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A8413C2-E932-68EB-4909-BE3C3EEC113A}"/>
              </a:ext>
            </a:extLst>
          </p:cNvPr>
          <p:cNvSpPr/>
          <p:nvPr/>
        </p:nvSpPr>
        <p:spPr>
          <a:xfrm>
            <a:off x="0" y="0"/>
            <a:ext cx="12192000" cy="4010139"/>
          </a:xfrm>
          <a:prstGeom prst="rect">
            <a:avLst/>
          </a:prstGeom>
          <a:solidFill>
            <a:srgbClr val="F19CAC"/>
          </a:solidFill>
          <a:ln>
            <a:solidFill>
              <a:srgbClr val="F19CA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D9CF3DE-7AF1-82E8-90D8-EAC175FAE389}"/>
              </a:ext>
            </a:extLst>
          </p:cNvPr>
          <p:cNvSpPr txBox="1"/>
          <p:nvPr/>
        </p:nvSpPr>
        <p:spPr>
          <a:xfrm>
            <a:off x="383754" y="326830"/>
            <a:ext cx="11424491" cy="1892826"/>
          </a:xfrm>
          <a:prstGeom prst="rect">
            <a:avLst/>
          </a:prstGeom>
          <a:noFill/>
        </p:spPr>
        <p:txBody>
          <a:bodyPr wrap="square">
            <a:spAutoFit/>
          </a:bodyPr>
          <a:lstStyle/>
          <a:p>
            <a:pPr algn="ctr"/>
            <a:r>
              <a:rPr lang="en-US" sz="3900" b="1" dirty="0">
                <a:solidFill>
                  <a:schemeClr val="bg1"/>
                </a:solidFill>
                <a:latin typeface="Trebuchet MS" panose="020B0703020202090204" pitchFamily="34" charset="0"/>
              </a:rPr>
              <a:t>The effect of acute and repeated stress on excitatory neurons in the female rat dorsomedial hypothalamus</a:t>
            </a:r>
            <a:endParaRPr lang="en-US" sz="3900" dirty="0"/>
          </a:p>
        </p:txBody>
      </p:sp>
      <p:sp>
        <p:nvSpPr>
          <p:cNvPr id="5" name="Subtitle 2">
            <a:extLst>
              <a:ext uri="{FF2B5EF4-FFF2-40B4-BE49-F238E27FC236}">
                <a16:creationId xmlns:a16="http://schemas.microsoft.com/office/drawing/2014/main" id="{9C99DD3F-8E8D-908E-D5D8-4F563250C148}"/>
              </a:ext>
            </a:extLst>
          </p:cNvPr>
          <p:cNvSpPr txBox="1">
            <a:spLocks/>
          </p:cNvSpPr>
          <p:nvPr/>
        </p:nvSpPr>
        <p:spPr>
          <a:xfrm>
            <a:off x="822960" y="2397992"/>
            <a:ext cx="10389870" cy="64008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dirty="0">
                <a:solidFill>
                  <a:schemeClr val="bg1"/>
                </a:solidFill>
                <a:latin typeface="Trebuchet MS" panose="020B0703020202090204" pitchFamily="34" charset="0"/>
              </a:rPr>
              <a:t>Ruby Muzzatti, Dr Karen Crosby</a:t>
            </a:r>
          </a:p>
          <a:p>
            <a:endParaRPr lang="en-US" dirty="0">
              <a:solidFill>
                <a:schemeClr val="bg1"/>
              </a:solidFill>
            </a:endParaRPr>
          </a:p>
        </p:txBody>
      </p:sp>
      <p:sp>
        <p:nvSpPr>
          <p:cNvPr id="6" name="Subtitle 2">
            <a:extLst>
              <a:ext uri="{FF2B5EF4-FFF2-40B4-BE49-F238E27FC236}">
                <a16:creationId xmlns:a16="http://schemas.microsoft.com/office/drawing/2014/main" id="{53337748-8934-61B9-B245-1C542EA5ACC2}"/>
              </a:ext>
            </a:extLst>
          </p:cNvPr>
          <p:cNvSpPr txBox="1">
            <a:spLocks/>
          </p:cNvSpPr>
          <p:nvPr/>
        </p:nvSpPr>
        <p:spPr>
          <a:xfrm>
            <a:off x="901065" y="3038074"/>
            <a:ext cx="10389870" cy="75438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chemeClr val="bg1"/>
                </a:solidFill>
                <a:latin typeface="Trebuchet MS" panose="020B0703020202090204" pitchFamily="34" charset="0"/>
              </a:rPr>
              <a:t>Department of Biology, Mount Allison University, Sackville, New Brunswick</a:t>
            </a:r>
          </a:p>
          <a:p>
            <a:endParaRPr lang="en-US" dirty="0">
              <a:solidFill>
                <a:schemeClr val="bg1"/>
              </a:solidFill>
            </a:endParaRPr>
          </a:p>
        </p:txBody>
      </p:sp>
      <p:pic>
        <p:nvPicPr>
          <p:cNvPr id="7" name="Picture 6">
            <a:extLst>
              <a:ext uri="{FF2B5EF4-FFF2-40B4-BE49-F238E27FC236}">
                <a16:creationId xmlns:a16="http://schemas.microsoft.com/office/drawing/2014/main" id="{1C02E98E-D6E6-7F20-43F4-C29281031E1F}"/>
              </a:ext>
            </a:extLst>
          </p:cNvPr>
          <p:cNvPicPr>
            <a:picLocks noChangeAspect="1"/>
          </p:cNvPicPr>
          <p:nvPr/>
        </p:nvPicPr>
        <p:blipFill>
          <a:blip r:embed="rId3"/>
          <a:stretch>
            <a:fillRect/>
          </a:stretch>
        </p:blipFill>
        <p:spPr>
          <a:xfrm>
            <a:off x="834975" y="4563454"/>
            <a:ext cx="2516505" cy="1648311"/>
          </a:xfrm>
          <a:prstGeom prst="rect">
            <a:avLst/>
          </a:prstGeom>
        </p:spPr>
      </p:pic>
      <p:pic>
        <p:nvPicPr>
          <p:cNvPr id="8" name="Picture 7">
            <a:extLst>
              <a:ext uri="{FF2B5EF4-FFF2-40B4-BE49-F238E27FC236}">
                <a16:creationId xmlns:a16="http://schemas.microsoft.com/office/drawing/2014/main" id="{D2E9C617-EFAC-AEE9-25B5-5487F77292F5}"/>
              </a:ext>
            </a:extLst>
          </p:cNvPr>
          <p:cNvPicPr>
            <a:picLocks noChangeAspect="1"/>
          </p:cNvPicPr>
          <p:nvPr/>
        </p:nvPicPr>
        <p:blipFill>
          <a:blip r:embed="rId4"/>
          <a:stretch>
            <a:fillRect/>
          </a:stretch>
        </p:blipFill>
        <p:spPr>
          <a:xfrm>
            <a:off x="3960529" y="4563454"/>
            <a:ext cx="4114732" cy="1762477"/>
          </a:xfrm>
          <a:prstGeom prst="rect">
            <a:avLst/>
          </a:prstGeom>
        </p:spPr>
      </p:pic>
      <p:pic>
        <p:nvPicPr>
          <p:cNvPr id="9" name="Picture 8" descr="A cartoon of two people&#10;&#10;AI-generated content may be incorrect.">
            <a:extLst>
              <a:ext uri="{FF2B5EF4-FFF2-40B4-BE49-F238E27FC236}">
                <a16:creationId xmlns:a16="http://schemas.microsoft.com/office/drawing/2014/main" id="{63AB558C-4694-85DC-1E2D-AAD86841B2AF}"/>
              </a:ext>
            </a:extLst>
          </p:cNvPr>
          <p:cNvPicPr>
            <a:picLocks noChangeAspect="1"/>
          </p:cNvPicPr>
          <p:nvPr/>
        </p:nvPicPr>
        <p:blipFill>
          <a:blip r:embed="rId5"/>
          <a:stretch>
            <a:fillRect/>
          </a:stretch>
        </p:blipFill>
        <p:spPr>
          <a:xfrm>
            <a:off x="8279798" y="4376711"/>
            <a:ext cx="3215674" cy="2021795"/>
          </a:xfrm>
          <a:prstGeom prst="rect">
            <a:avLst/>
          </a:prstGeom>
        </p:spPr>
      </p:pic>
    </p:spTree>
    <p:extLst>
      <p:ext uri="{BB962C8B-B14F-4D97-AF65-F5344CB8AC3E}">
        <p14:creationId xmlns:p14="http://schemas.microsoft.com/office/powerpoint/2010/main" val="7189280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up of a person's underwear&#10;&#10;AI-generated content may be incorrect.">
            <a:extLst>
              <a:ext uri="{FF2B5EF4-FFF2-40B4-BE49-F238E27FC236}">
                <a16:creationId xmlns:a16="http://schemas.microsoft.com/office/drawing/2014/main" id="{1243345B-E045-1DDB-FFED-19B001E78728}"/>
              </a:ext>
            </a:extLst>
          </p:cNvPr>
          <p:cNvPicPr>
            <a:picLocks noChangeAspect="1"/>
          </p:cNvPicPr>
          <p:nvPr/>
        </p:nvPicPr>
        <p:blipFill>
          <a:blip r:embed="rId3"/>
          <a:srcRect l="17125" t="17489" r="7286" b="16512"/>
          <a:stretch>
            <a:fillRect/>
          </a:stretch>
        </p:blipFill>
        <p:spPr>
          <a:xfrm>
            <a:off x="4317397" y="1833"/>
            <a:ext cx="3557206" cy="6856167"/>
          </a:xfrm>
          <a:prstGeom prst="rect">
            <a:avLst/>
          </a:prstGeom>
        </p:spPr>
      </p:pic>
      <p:sp>
        <p:nvSpPr>
          <p:cNvPr id="2" name="Title 1">
            <a:extLst>
              <a:ext uri="{FF2B5EF4-FFF2-40B4-BE49-F238E27FC236}">
                <a16:creationId xmlns:a16="http://schemas.microsoft.com/office/drawing/2014/main" id="{565A5F62-4AA3-E145-F299-EEA5ED04BDFE}"/>
              </a:ext>
            </a:extLst>
          </p:cNvPr>
          <p:cNvSpPr txBox="1">
            <a:spLocks/>
          </p:cNvSpPr>
          <p:nvPr/>
        </p:nvSpPr>
        <p:spPr>
          <a:xfrm>
            <a:off x="838200" y="365125"/>
            <a:ext cx="2937734" cy="219519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rebuchet MS" panose="020B0703020202090204" pitchFamily="34" charset="0"/>
              </a:rPr>
              <a:t>Nervous System Basics</a:t>
            </a:r>
            <a:endParaRPr lang="en-US" dirty="0"/>
          </a:p>
        </p:txBody>
      </p:sp>
      <p:sp>
        <p:nvSpPr>
          <p:cNvPr id="6" name="TextBox 5">
            <a:extLst>
              <a:ext uri="{FF2B5EF4-FFF2-40B4-BE49-F238E27FC236}">
                <a16:creationId xmlns:a16="http://schemas.microsoft.com/office/drawing/2014/main" id="{5C639F97-BC17-0021-30A4-F45EC4A0614B}"/>
              </a:ext>
            </a:extLst>
          </p:cNvPr>
          <p:cNvSpPr txBox="1"/>
          <p:nvPr/>
        </p:nvSpPr>
        <p:spPr>
          <a:xfrm>
            <a:off x="6841863" y="180459"/>
            <a:ext cx="2667897" cy="369332"/>
          </a:xfrm>
          <a:prstGeom prst="rect">
            <a:avLst/>
          </a:prstGeom>
          <a:noFill/>
        </p:spPr>
        <p:txBody>
          <a:bodyPr wrap="square" rtlCol="0">
            <a:spAutoFit/>
          </a:bodyPr>
          <a:lstStyle/>
          <a:p>
            <a:r>
              <a:rPr lang="en-US" dirty="0">
                <a:solidFill>
                  <a:schemeClr val="tx1">
                    <a:lumMod val="50000"/>
                    <a:lumOff val="50000"/>
                  </a:schemeClr>
                </a:solidFill>
                <a:latin typeface="Trebuchet MS" panose="020B0703020202090204" pitchFamily="34" charset="0"/>
              </a:rPr>
              <a:t>Presynaptic neuron</a:t>
            </a:r>
          </a:p>
        </p:txBody>
      </p:sp>
      <p:sp>
        <p:nvSpPr>
          <p:cNvPr id="7" name="TextBox 6">
            <a:extLst>
              <a:ext uri="{FF2B5EF4-FFF2-40B4-BE49-F238E27FC236}">
                <a16:creationId xmlns:a16="http://schemas.microsoft.com/office/drawing/2014/main" id="{95FF5976-0631-AC5F-C3F3-FA70BEAE54A6}"/>
              </a:ext>
            </a:extLst>
          </p:cNvPr>
          <p:cNvSpPr txBox="1"/>
          <p:nvPr/>
        </p:nvSpPr>
        <p:spPr>
          <a:xfrm>
            <a:off x="6841862" y="6308209"/>
            <a:ext cx="2667897" cy="369332"/>
          </a:xfrm>
          <a:prstGeom prst="rect">
            <a:avLst/>
          </a:prstGeom>
          <a:noFill/>
        </p:spPr>
        <p:txBody>
          <a:bodyPr wrap="square" rtlCol="0">
            <a:spAutoFit/>
          </a:bodyPr>
          <a:lstStyle/>
          <a:p>
            <a:r>
              <a:rPr lang="en-US" dirty="0">
                <a:solidFill>
                  <a:schemeClr val="tx1">
                    <a:lumMod val="50000"/>
                    <a:lumOff val="50000"/>
                  </a:schemeClr>
                </a:solidFill>
                <a:latin typeface="Trebuchet MS" panose="020B0703020202090204" pitchFamily="34" charset="0"/>
              </a:rPr>
              <a:t>Postsynaptic neuron</a:t>
            </a:r>
          </a:p>
        </p:txBody>
      </p:sp>
    </p:spTree>
    <p:extLst>
      <p:ext uri="{BB962C8B-B14F-4D97-AF65-F5344CB8AC3E}">
        <p14:creationId xmlns:p14="http://schemas.microsoft.com/office/powerpoint/2010/main" val="15330775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55A25E-EC4C-CBB8-DB66-52871A714F02}"/>
            </a:ext>
          </a:extLst>
        </p:cNvPr>
        <p:cNvGrpSpPr/>
        <p:nvPr/>
      </p:nvGrpSpPr>
      <p:grpSpPr>
        <a:xfrm>
          <a:off x="0" y="0"/>
          <a:ext cx="0" cy="0"/>
          <a:chOff x="0" y="0"/>
          <a:chExt cx="0" cy="0"/>
        </a:xfrm>
      </p:grpSpPr>
      <p:pic>
        <p:nvPicPr>
          <p:cNvPr id="9" name="Picture 8" descr="A close-up of a person's underwear&#10;&#10;AI-generated content may be incorrect.">
            <a:extLst>
              <a:ext uri="{FF2B5EF4-FFF2-40B4-BE49-F238E27FC236}">
                <a16:creationId xmlns:a16="http://schemas.microsoft.com/office/drawing/2014/main" id="{F162A3BB-B4B9-437E-3070-722A681EC793}"/>
              </a:ext>
            </a:extLst>
          </p:cNvPr>
          <p:cNvPicPr>
            <a:picLocks noChangeAspect="1"/>
          </p:cNvPicPr>
          <p:nvPr/>
        </p:nvPicPr>
        <p:blipFill>
          <a:blip r:embed="rId3"/>
          <a:srcRect l="17125" t="17489" r="7286" b="16512"/>
          <a:stretch>
            <a:fillRect/>
          </a:stretch>
        </p:blipFill>
        <p:spPr>
          <a:xfrm>
            <a:off x="4317397" y="1833"/>
            <a:ext cx="3557206" cy="6856167"/>
          </a:xfrm>
          <a:prstGeom prst="rect">
            <a:avLst/>
          </a:prstGeom>
        </p:spPr>
      </p:pic>
      <p:sp>
        <p:nvSpPr>
          <p:cNvPr id="2" name="Title 1">
            <a:extLst>
              <a:ext uri="{FF2B5EF4-FFF2-40B4-BE49-F238E27FC236}">
                <a16:creationId xmlns:a16="http://schemas.microsoft.com/office/drawing/2014/main" id="{79098DE3-F67A-CF60-6CEB-70ECAEA8B7C8}"/>
              </a:ext>
            </a:extLst>
          </p:cNvPr>
          <p:cNvSpPr txBox="1">
            <a:spLocks/>
          </p:cNvSpPr>
          <p:nvPr/>
        </p:nvSpPr>
        <p:spPr>
          <a:xfrm>
            <a:off x="838200" y="365125"/>
            <a:ext cx="2937734" cy="219519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rebuchet MS" panose="020B0703020202090204" pitchFamily="34" charset="0"/>
              </a:rPr>
              <a:t>Nervous System Basics</a:t>
            </a:r>
            <a:endParaRPr lang="en-US" dirty="0"/>
          </a:p>
        </p:txBody>
      </p:sp>
      <p:sp>
        <p:nvSpPr>
          <p:cNvPr id="4" name="TextBox 3">
            <a:extLst>
              <a:ext uri="{FF2B5EF4-FFF2-40B4-BE49-F238E27FC236}">
                <a16:creationId xmlns:a16="http://schemas.microsoft.com/office/drawing/2014/main" id="{8F22380A-E515-2618-A764-891723B13316}"/>
              </a:ext>
            </a:extLst>
          </p:cNvPr>
          <p:cNvSpPr txBox="1"/>
          <p:nvPr/>
        </p:nvSpPr>
        <p:spPr>
          <a:xfrm>
            <a:off x="7874603" y="1462722"/>
            <a:ext cx="1549393" cy="461665"/>
          </a:xfrm>
          <a:prstGeom prst="rect">
            <a:avLst/>
          </a:prstGeom>
          <a:noFill/>
        </p:spPr>
        <p:txBody>
          <a:bodyPr wrap="square" rtlCol="0">
            <a:spAutoFit/>
          </a:bodyPr>
          <a:lstStyle/>
          <a:p>
            <a:pPr algn="ctr"/>
            <a:r>
              <a:rPr lang="en-US" sz="2400" dirty="0">
                <a:latin typeface="Trebuchet MS" panose="020B0703020202090204" pitchFamily="34" charset="0"/>
              </a:rPr>
              <a:t>Electrical </a:t>
            </a:r>
          </a:p>
        </p:txBody>
      </p:sp>
      <p:grpSp>
        <p:nvGrpSpPr>
          <p:cNvPr id="10" name="Group 9">
            <a:extLst>
              <a:ext uri="{FF2B5EF4-FFF2-40B4-BE49-F238E27FC236}">
                <a16:creationId xmlns:a16="http://schemas.microsoft.com/office/drawing/2014/main" id="{271E9629-D85B-BAED-2DEF-785E471BE4F8}"/>
              </a:ext>
            </a:extLst>
          </p:cNvPr>
          <p:cNvGrpSpPr/>
          <p:nvPr/>
        </p:nvGrpSpPr>
        <p:grpSpPr>
          <a:xfrm>
            <a:off x="6311154" y="763793"/>
            <a:ext cx="1237140" cy="1796527"/>
            <a:chOff x="8412480" y="2915322"/>
            <a:chExt cx="1879967" cy="2118282"/>
          </a:xfrm>
        </p:grpSpPr>
        <p:sp>
          <p:nvSpPr>
            <p:cNvPr id="5" name="Lightning Bolt 4">
              <a:extLst>
                <a:ext uri="{FF2B5EF4-FFF2-40B4-BE49-F238E27FC236}">
                  <a16:creationId xmlns:a16="http://schemas.microsoft.com/office/drawing/2014/main" id="{451769F0-F53F-9439-C1C8-A521CB90690E}"/>
                </a:ext>
              </a:extLst>
            </p:cNvPr>
            <p:cNvSpPr/>
            <p:nvPr/>
          </p:nvSpPr>
          <p:spPr>
            <a:xfrm>
              <a:off x="8412480" y="2915322"/>
              <a:ext cx="1602889" cy="1882589"/>
            </a:xfrm>
            <a:prstGeom prst="lightningBolt">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riangle 7">
              <a:extLst>
                <a:ext uri="{FF2B5EF4-FFF2-40B4-BE49-F238E27FC236}">
                  <a16:creationId xmlns:a16="http://schemas.microsoft.com/office/drawing/2014/main" id="{261451BB-6CD6-A544-26FC-A92C2AFBFC91}"/>
                </a:ext>
              </a:extLst>
            </p:cNvPr>
            <p:cNvSpPr/>
            <p:nvPr/>
          </p:nvSpPr>
          <p:spPr>
            <a:xfrm rot="8820274">
              <a:off x="9534194" y="4404316"/>
              <a:ext cx="758253" cy="629288"/>
            </a:xfrm>
            <a:prstGeom prst="triangle">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4277EC7E-77D2-2341-4FC9-65D281B9987F}"/>
              </a:ext>
            </a:extLst>
          </p:cNvPr>
          <p:cNvSpPr txBox="1"/>
          <p:nvPr/>
        </p:nvSpPr>
        <p:spPr>
          <a:xfrm>
            <a:off x="6841863" y="180459"/>
            <a:ext cx="2667897" cy="369332"/>
          </a:xfrm>
          <a:prstGeom prst="rect">
            <a:avLst/>
          </a:prstGeom>
          <a:noFill/>
        </p:spPr>
        <p:txBody>
          <a:bodyPr wrap="square" rtlCol="0">
            <a:spAutoFit/>
          </a:bodyPr>
          <a:lstStyle/>
          <a:p>
            <a:r>
              <a:rPr lang="en-US" dirty="0">
                <a:solidFill>
                  <a:schemeClr val="tx1">
                    <a:lumMod val="50000"/>
                    <a:lumOff val="50000"/>
                  </a:schemeClr>
                </a:solidFill>
                <a:latin typeface="Trebuchet MS" panose="020B0703020202090204" pitchFamily="34" charset="0"/>
              </a:rPr>
              <a:t>Presynaptic neuron</a:t>
            </a:r>
          </a:p>
        </p:txBody>
      </p:sp>
      <p:sp>
        <p:nvSpPr>
          <p:cNvPr id="12" name="TextBox 11">
            <a:extLst>
              <a:ext uri="{FF2B5EF4-FFF2-40B4-BE49-F238E27FC236}">
                <a16:creationId xmlns:a16="http://schemas.microsoft.com/office/drawing/2014/main" id="{66AF8E30-34A2-714B-E4A8-E1A8353DCBC0}"/>
              </a:ext>
            </a:extLst>
          </p:cNvPr>
          <p:cNvSpPr txBox="1"/>
          <p:nvPr/>
        </p:nvSpPr>
        <p:spPr>
          <a:xfrm>
            <a:off x="6841862" y="6308209"/>
            <a:ext cx="2667897" cy="369332"/>
          </a:xfrm>
          <a:prstGeom prst="rect">
            <a:avLst/>
          </a:prstGeom>
          <a:noFill/>
        </p:spPr>
        <p:txBody>
          <a:bodyPr wrap="square" rtlCol="0">
            <a:spAutoFit/>
          </a:bodyPr>
          <a:lstStyle/>
          <a:p>
            <a:r>
              <a:rPr lang="en-US" dirty="0">
                <a:solidFill>
                  <a:schemeClr val="tx1">
                    <a:lumMod val="50000"/>
                    <a:lumOff val="50000"/>
                  </a:schemeClr>
                </a:solidFill>
                <a:latin typeface="Trebuchet MS" panose="020B0703020202090204" pitchFamily="34" charset="0"/>
              </a:rPr>
              <a:t>Postsynaptic neuron</a:t>
            </a:r>
          </a:p>
        </p:txBody>
      </p:sp>
    </p:spTree>
    <p:extLst>
      <p:ext uri="{BB962C8B-B14F-4D97-AF65-F5344CB8AC3E}">
        <p14:creationId xmlns:p14="http://schemas.microsoft.com/office/powerpoint/2010/main" val="19680053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4A876B-459D-1AC2-1BAE-A75FE09E2C3C}"/>
            </a:ext>
          </a:extLst>
        </p:cNvPr>
        <p:cNvGrpSpPr/>
        <p:nvPr/>
      </p:nvGrpSpPr>
      <p:grpSpPr>
        <a:xfrm>
          <a:off x="0" y="0"/>
          <a:ext cx="0" cy="0"/>
          <a:chOff x="0" y="0"/>
          <a:chExt cx="0" cy="0"/>
        </a:xfrm>
      </p:grpSpPr>
      <p:pic>
        <p:nvPicPr>
          <p:cNvPr id="9" name="Picture 8" descr="A close-up of a person's underwear&#10;&#10;AI-generated content may be incorrect.">
            <a:extLst>
              <a:ext uri="{FF2B5EF4-FFF2-40B4-BE49-F238E27FC236}">
                <a16:creationId xmlns:a16="http://schemas.microsoft.com/office/drawing/2014/main" id="{8F67407B-5D47-EAD9-C79F-647E9E5F9F15}"/>
              </a:ext>
            </a:extLst>
          </p:cNvPr>
          <p:cNvPicPr>
            <a:picLocks noChangeAspect="1"/>
          </p:cNvPicPr>
          <p:nvPr/>
        </p:nvPicPr>
        <p:blipFill>
          <a:blip r:embed="rId3"/>
          <a:srcRect l="17125" t="17489" r="7286" b="16512"/>
          <a:stretch>
            <a:fillRect/>
          </a:stretch>
        </p:blipFill>
        <p:spPr>
          <a:xfrm>
            <a:off x="4317397" y="1833"/>
            <a:ext cx="3557206" cy="6856167"/>
          </a:xfrm>
          <a:prstGeom prst="rect">
            <a:avLst/>
          </a:prstGeom>
        </p:spPr>
      </p:pic>
      <p:sp>
        <p:nvSpPr>
          <p:cNvPr id="2" name="Title 1">
            <a:extLst>
              <a:ext uri="{FF2B5EF4-FFF2-40B4-BE49-F238E27FC236}">
                <a16:creationId xmlns:a16="http://schemas.microsoft.com/office/drawing/2014/main" id="{F7389E65-CEAF-2B1A-AC0A-E11966D2B668}"/>
              </a:ext>
            </a:extLst>
          </p:cNvPr>
          <p:cNvSpPr txBox="1">
            <a:spLocks/>
          </p:cNvSpPr>
          <p:nvPr/>
        </p:nvSpPr>
        <p:spPr>
          <a:xfrm>
            <a:off x="838200" y="365125"/>
            <a:ext cx="2937734" cy="219519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rebuchet MS" panose="020B0703020202090204" pitchFamily="34" charset="0"/>
              </a:rPr>
              <a:t>Nervous System Basics</a:t>
            </a:r>
            <a:endParaRPr lang="en-US" dirty="0"/>
          </a:p>
        </p:txBody>
      </p:sp>
      <p:sp>
        <p:nvSpPr>
          <p:cNvPr id="3" name="TextBox 2">
            <a:extLst>
              <a:ext uri="{FF2B5EF4-FFF2-40B4-BE49-F238E27FC236}">
                <a16:creationId xmlns:a16="http://schemas.microsoft.com/office/drawing/2014/main" id="{07BB3988-F7B8-5F63-5D4E-67F0131E12F8}"/>
              </a:ext>
            </a:extLst>
          </p:cNvPr>
          <p:cNvSpPr txBox="1"/>
          <p:nvPr/>
        </p:nvSpPr>
        <p:spPr>
          <a:xfrm>
            <a:off x="7955129" y="3198167"/>
            <a:ext cx="2937733" cy="461665"/>
          </a:xfrm>
          <a:prstGeom prst="rect">
            <a:avLst/>
          </a:prstGeom>
          <a:noFill/>
        </p:spPr>
        <p:txBody>
          <a:bodyPr wrap="square" rtlCol="0">
            <a:spAutoFit/>
          </a:bodyPr>
          <a:lstStyle/>
          <a:p>
            <a:pPr algn="ctr"/>
            <a:r>
              <a:rPr lang="en-US" sz="2400" dirty="0">
                <a:latin typeface="Trebuchet MS" panose="020B0703020202090204" pitchFamily="34" charset="0"/>
              </a:rPr>
              <a:t>Neurotransmitter </a:t>
            </a:r>
          </a:p>
        </p:txBody>
      </p:sp>
      <p:sp>
        <p:nvSpPr>
          <p:cNvPr id="4" name="TextBox 3">
            <a:extLst>
              <a:ext uri="{FF2B5EF4-FFF2-40B4-BE49-F238E27FC236}">
                <a16:creationId xmlns:a16="http://schemas.microsoft.com/office/drawing/2014/main" id="{E968B027-55D6-17CC-366B-1FC0D89C863D}"/>
              </a:ext>
            </a:extLst>
          </p:cNvPr>
          <p:cNvSpPr txBox="1"/>
          <p:nvPr/>
        </p:nvSpPr>
        <p:spPr>
          <a:xfrm>
            <a:off x="7874603" y="1462722"/>
            <a:ext cx="1549393" cy="461665"/>
          </a:xfrm>
          <a:prstGeom prst="rect">
            <a:avLst/>
          </a:prstGeom>
          <a:noFill/>
        </p:spPr>
        <p:txBody>
          <a:bodyPr wrap="square" rtlCol="0">
            <a:spAutoFit/>
          </a:bodyPr>
          <a:lstStyle/>
          <a:p>
            <a:pPr algn="ctr"/>
            <a:r>
              <a:rPr lang="en-US" sz="2400" dirty="0">
                <a:latin typeface="Trebuchet MS" panose="020B0703020202090204" pitchFamily="34" charset="0"/>
              </a:rPr>
              <a:t>Electrical </a:t>
            </a:r>
          </a:p>
        </p:txBody>
      </p:sp>
      <p:grpSp>
        <p:nvGrpSpPr>
          <p:cNvPr id="10" name="Group 9">
            <a:extLst>
              <a:ext uri="{FF2B5EF4-FFF2-40B4-BE49-F238E27FC236}">
                <a16:creationId xmlns:a16="http://schemas.microsoft.com/office/drawing/2014/main" id="{5CDF58DF-EE2D-D4DF-AFDD-51E76EF18BB4}"/>
              </a:ext>
            </a:extLst>
          </p:cNvPr>
          <p:cNvGrpSpPr/>
          <p:nvPr/>
        </p:nvGrpSpPr>
        <p:grpSpPr>
          <a:xfrm>
            <a:off x="6311154" y="763793"/>
            <a:ext cx="1237140" cy="1796527"/>
            <a:chOff x="8412480" y="2915322"/>
            <a:chExt cx="1879967" cy="2118282"/>
          </a:xfrm>
        </p:grpSpPr>
        <p:sp>
          <p:nvSpPr>
            <p:cNvPr id="5" name="Lightning Bolt 4">
              <a:extLst>
                <a:ext uri="{FF2B5EF4-FFF2-40B4-BE49-F238E27FC236}">
                  <a16:creationId xmlns:a16="http://schemas.microsoft.com/office/drawing/2014/main" id="{991D042F-2BFA-B319-9FA0-8363D8D3ABB1}"/>
                </a:ext>
              </a:extLst>
            </p:cNvPr>
            <p:cNvSpPr/>
            <p:nvPr/>
          </p:nvSpPr>
          <p:spPr>
            <a:xfrm>
              <a:off x="8412480" y="2915322"/>
              <a:ext cx="1602889" cy="1882589"/>
            </a:xfrm>
            <a:prstGeom prst="lightningBolt">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riangle 7">
              <a:extLst>
                <a:ext uri="{FF2B5EF4-FFF2-40B4-BE49-F238E27FC236}">
                  <a16:creationId xmlns:a16="http://schemas.microsoft.com/office/drawing/2014/main" id="{E70E62FC-FBC0-8496-8F1B-967BA08AF556}"/>
                </a:ext>
              </a:extLst>
            </p:cNvPr>
            <p:cNvSpPr/>
            <p:nvPr/>
          </p:nvSpPr>
          <p:spPr>
            <a:xfrm rot="8820274">
              <a:off x="9534194" y="4404316"/>
              <a:ext cx="758253" cy="629288"/>
            </a:xfrm>
            <a:prstGeom prst="triangle">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Oval 5">
            <a:extLst>
              <a:ext uri="{FF2B5EF4-FFF2-40B4-BE49-F238E27FC236}">
                <a16:creationId xmlns:a16="http://schemas.microsoft.com/office/drawing/2014/main" id="{0A5F8788-451F-85E6-4D81-3ACEC22E3B96}"/>
              </a:ext>
            </a:extLst>
          </p:cNvPr>
          <p:cNvSpPr/>
          <p:nvPr/>
        </p:nvSpPr>
        <p:spPr>
          <a:xfrm>
            <a:off x="6311154" y="3787992"/>
            <a:ext cx="430306" cy="432996"/>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F6DFDA9-5D6C-9D24-1156-4A734896F6BA}"/>
              </a:ext>
            </a:extLst>
          </p:cNvPr>
          <p:cNvSpPr/>
          <p:nvPr/>
        </p:nvSpPr>
        <p:spPr>
          <a:xfrm>
            <a:off x="6719949" y="3220569"/>
            <a:ext cx="430306" cy="432996"/>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B0D7BB2-26DA-23D9-02DD-83CDDA32AA12}"/>
              </a:ext>
            </a:extLst>
          </p:cNvPr>
          <p:cNvSpPr/>
          <p:nvPr/>
        </p:nvSpPr>
        <p:spPr>
          <a:xfrm>
            <a:off x="5472052" y="3653565"/>
            <a:ext cx="430306" cy="432996"/>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AA7E4333-BD46-88F0-1842-DC93957C565B}"/>
              </a:ext>
            </a:extLst>
          </p:cNvPr>
          <p:cNvSpPr/>
          <p:nvPr/>
        </p:nvSpPr>
        <p:spPr>
          <a:xfrm>
            <a:off x="6004557" y="3122387"/>
            <a:ext cx="430306" cy="432996"/>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7200730A-3914-F0C8-A6D9-A34516ACB8F7}"/>
              </a:ext>
            </a:extLst>
          </p:cNvPr>
          <p:cNvSpPr/>
          <p:nvPr/>
        </p:nvSpPr>
        <p:spPr>
          <a:xfrm>
            <a:off x="5303520" y="2981669"/>
            <a:ext cx="430306" cy="432996"/>
          </a:xfrm>
          <a:prstGeom prst="ellipse">
            <a:avLst/>
          </a:prstGeom>
          <a:solidFill>
            <a:schemeClr val="accent5">
              <a:lumMod val="20000"/>
              <a:lumOff val="8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19859381-CAA9-CFBC-F52C-5F3192359308}"/>
              </a:ext>
            </a:extLst>
          </p:cNvPr>
          <p:cNvSpPr txBox="1"/>
          <p:nvPr/>
        </p:nvSpPr>
        <p:spPr>
          <a:xfrm>
            <a:off x="6841863" y="180459"/>
            <a:ext cx="2667897" cy="369332"/>
          </a:xfrm>
          <a:prstGeom prst="rect">
            <a:avLst/>
          </a:prstGeom>
          <a:noFill/>
        </p:spPr>
        <p:txBody>
          <a:bodyPr wrap="square" rtlCol="0">
            <a:spAutoFit/>
          </a:bodyPr>
          <a:lstStyle/>
          <a:p>
            <a:r>
              <a:rPr lang="en-US" dirty="0">
                <a:solidFill>
                  <a:schemeClr val="tx1">
                    <a:lumMod val="50000"/>
                    <a:lumOff val="50000"/>
                  </a:schemeClr>
                </a:solidFill>
                <a:latin typeface="Trebuchet MS" panose="020B0703020202090204" pitchFamily="34" charset="0"/>
              </a:rPr>
              <a:t>Presynaptic neuron</a:t>
            </a:r>
          </a:p>
        </p:txBody>
      </p:sp>
      <p:sp>
        <p:nvSpPr>
          <p:cNvPr id="17" name="TextBox 16">
            <a:extLst>
              <a:ext uri="{FF2B5EF4-FFF2-40B4-BE49-F238E27FC236}">
                <a16:creationId xmlns:a16="http://schemas.microsoft.com/office/drawing/2014/main" id="{9660C1B2-398C-45E7-6F21-2866141DFB51}"/>
              </a:ext>
            </a:extLst>
          </p:cNvPr>
          <p:cNvSpPr txBox="1"/>
          <p:nvPr/>
        </p:nvSpPr>
        <p:spPr>
          <a:xfrm>
            <a:off x="6841862" y="6308209"/>
            <a:ext cx="2667897" cy="369332"/>
          </a:xfrm>
          <a:prstGeom prst="rect">
            <a:avLst/>
          </a:prstGeom>
          <a:noFill/>
        </p:spPr>
        <p:txBody>
          <a:bodyPr wrap="square" rtlCol="0">
            <a:spAutoFit/>
          </a:bodyPr>
          <a:lstStyle/>
          <a:p>
            <a:r>
              <a:rPr lang="en-US" dirty="0">
                <a:solidFill>
                  <a:schemeClr val="tx1">
                    <a:lumMod val="50000"/>
                    <a:lumOff val="50000"/>
                  </a:schemeClr>
                </a:solidFill>
                <a:latin typeface="Trebuchet MS" panose="020B0703020202090204" pitchFamily="34" charset="0"/>
              </a:rPr>
              <a:t>Postsynaptic neuron</a:t>
            </a:r>
          </a:p>
        </p:txBody>
      </p:sp>
    </p:spTree>
    <p:extLst>
      <p:ext uri="{BB962C8B-B14F-4D97-AF65-F5344CB8AC3E}">
        <p14:creationId xmlns:p14="http://schemas.microsoft.com/office/powerpoint/2010/main" val="609036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DD9995-6809-25B2-37F7-BD03862E392C}"/>
            </a:ext>
          </a:extLst>
        </p:cNvPr>
        <p:cNvGrpSpPr/>
        <p:nvPr/>
      </p:nvGrpSpPr>
      <p:grpSpPr>
        <a:xfrm>
          <a:off x="0" y="0"/>
          <a:ext cx="0" cy="0"/>
          <a:chOff x="0" y="0"/>
          <a:chExt cx="0" cy="0"/>
        </a:xfrm>
      </p:grpSpPr>
      <p:pic>
        <p:nvPicPr>
          <p:cNvPr id="9" name="Picture 8" descr="A close-up of a person's underwear&#10;&#10;AI-generated content may be incorrect.">
            <a:extLst>
              <a:ext uri="{FF2B5EF4-FFF2-40B4-BE49-F238E27FC236}">
                <a16:creationId xmlns:a16="http://schemas.microsoft.com/office/drawing/2014/main" id="{78A0809A-3FC7-FFE0-18A0-9E9DA1EB1A51}"/>
              </a:ext>
            </a:extLst>
          </p:cNvPr>
          <p:cNvPicPr>
            <a:picLocks noChangeAspect="1"/>
          </p:cNvPicPr>
          <p:nvPr/>
        </p:nvPicPr>
        <p:blipFill>
          <a:blip r:embed="rId3"/>
          <a:srcRect l="17125" t="17489" r="7286" b="16512"/>
          <a:stretch>
            <a:fillRect/>
          </a:stretch>
        </p:blipFill>
        <p:spPr>
          <a:xfrm>
            <a:off x="4317397" y="1833"/>
            <a:ext cx="3557206" cy="6856167"/>
          </a:xfrm>
          <a:prstGeom prst="rect">
            <a:avLst/>
          </a:prstGeom>
        </p:spPr>
      </p:pic>
      <p:sp>
        <p:nvSpPr>
          <p:cNvPr id="2" name="Title 1">
            <a:extLst>
              <a:ext uri="{FF2B5EF4-FFF2-40B4-BE49-F238E27FC236}">
                <a16:creationId xmlns:a16="http://schemas.microsoft.com/office/drawing/2014/main" id="{075241F7-E4D9-851D-7E00-B029BE52452F}"/>
              </a:ext>
            </a:extLst>
          </p:cNvPr>
          <p:cNvSpPr txBox="1">
            <a:spLocks/>
          </p:cNvSpPr>
          <p:nvPr/>
        </p:nvSpPr>
        <p:spPr>
          <a:xfrm>
            <a:off x="838200" y="365125"/>
            <a:ext cx="2937734" cy="219519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Trebuchet MS" panose="020B0703020202090204" pitchFamily="34" charset="0"/>
              </a:rPr>
              <a:t>Nervous System Basics</a:t>
            </a:r>
            <a:endParaRPr lang="en-US" dirty="0"/>
          </a:p>
        </p:txBody>
      </p:sp>
      <p:sp>
        <p:nvSpPr>
          <p:cNvPr id="3" name="TextBox 2">
            <a:extLst>
              <a:ext uri="{FF2B5EF4-FFF2-40B4-BE49-F238E27FC236}">
                <a16:creationId xmlns:a16="http://schemas.microsoft.com/office/drawing/2014/main" id="{7E556F91-80D2-5172-E6BF-30B5B6ABD7CF}"/>
              </a:ext>
            </a:extLst>
          </p:cNvPr>
          <p:cNvSpPr txBox="1"/>
          <p:nvPr/>
        </p:nvSpPr>
        <p:spPr>
          <a:xfrm>
            <a:off x="7955129" y="3198167"/>
            <a:ext cx="2937733" cy="461665"/>
          </a:xfrm>
          <a:prstGeom prst="rect">
            <a:avLst/>
          </a:prstGeom>
          <a:noFill/>
        </p:spPr>
        <p:txBody>
          <a:bodyPr wrap="square" rtlCol="0">
            <a:spAutoFit/>
          </a:bodyPr>
          <a:lstStyle/>
          <a:p>
            <a:pPr algn="ctr"/>
            <a:r>
              <a:rPr lang="en-US" sz="2400" dirty="0">
                <a:latin typeface="Trebuchet MS" panose="020B0703020202090204" pitchFamily="34" charset="0"/>
              </a:rPr>
              <a:t>Neurotransmitter </a:t>
            </a:r>
          </a:p>
        </p:txBody>
      </p:sp>
      <p:sp>
        <p:nvSpPr>
          <p:cNvPr id="4" name="TextBox 3">
            <a:extLst>
              <a:ext uri="{FF2B5EF4-FFF2-40B4-BE49-F238E27FC236}">
                <a16:creationId xmlns:a16="http://schemas.microsoft.com/office/drawing/2014/main" id="{569735EE-B89E-BFBD-42AB-554C983D02D6}"/>
              </a:ext>
            </a:extLst>
          </p:cNvPr>
          <p:cNvSpPr txBox="1"/>
          <p:nvPr/>
        </p:nvSpPr>
        <p:spPr>
          <a:xfrm>
            <a:off x="7874603" y="1462722"/>
            <a:ext cx="1549393" cy="461665"/>
          </a:xfrm>
          <a:prstGeom prst="rect">
            <a:avLst/>
          </a:prstGeom>
          <a:noFill/>
        </p:spPr>
        <p:txBody>
          <a:bodyPr wrap="square" rtlCol="0">
            <a:spAutoFit/>
          </a:bodyPr>
          <a:lstStyle/>
          <a:p>
            <a:pPr algn="ctr"/>
            <a:r>
              <a:rPr lang="en-US" sz="2400" dirty="0">
                <a:latin typeface="Trebuchet MS" panose="020B0703020202090204" pitchFamily="34" charset="0"/>
              </a:rPr>
              <a:t>Electrical </a:t>
            </a:r>
          </a:p>
        </p:txBody>
      </p:sp>
      <p:grpSp>
        <p:nvGrpSpPr>
          <p:cNvPr id="10" name="Group 9">
            <a:extLst>
              <a:ext uri="{FF2B5EF4-FFF2-40B4-BE49-F238E27FC236}">
                <a16:creationId xmlns:a16="http://schemas.microsoft.com/office/drawing/2014/main" id="{235499F3-D90C-D0C4-08EE-62B74E785C14}"/>
              </a:ext>
            </a:extLst>
          </p:cNvPr>
          <p:cNvGrpSpPr/>
          <p:nvPr/>
        </p:nvGrpSpPr>
        <p:grpSpPr>
          <a:xfrm>
            <a:off x="6311154" y="763793"/>
            <a:ext cx="1237140" cy="1796527"/>
            <a:chOff x="8412480" y="2915322"/>
            <a:chExt cx="1879967" cy="2118282"/>
          </a:xfrm>
        </p:grpSpPr>
        <p:sp>
          <p:nvSpPr>
            <p:cNvPr id="5" name="Lightning Bolt 4">
              <a:extLst>
                <a:ext uri="{FF2B5EF4-FFF2-40B4-BE49-F238E27FC236}">
                  <a16:creationId xmlns:a16="http://schemas.microsoft.com/office/drawing/2014/main" id="{55EB32A4-7B39-94C4-D6FA-452664AB959C}"/>
                </a:ext>
              </a:extLst>
            </p:cNvPr>
            <p:cNvSpPr/>
            <p:nvPr/>
          </p:nvSpPr>
          <p:spPr>
            <a:xfrm>
              <a:off x="8412480" y="2915322"/>
              <a:ext cx="1602889" cy="1882589"/>
            </a:xfrm>
            <a:prstGeom prst="lightningBolt">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riangle 7">
              <a:extLst>
                <a:ext uri="{FF2B5EF4-FFF2-40B4-BE49-F238E27FC236}">
                  <a16:creationId xmlns:a16="http://schemas.microsoft.com/office/drawing/2014/main" id="{92EBAF6E-1594-A1BE-BE92-0BFF8506F068}"/>
                </a:ext>
              </a:extLst>
            </p:cNvPr>
            <p:cNvSpPr/>
            <p:nvPr/>
          </p:nvSpPr>
          <p:spPr>
            <a:xfrm rot="8820274">
              <a:off x="9534194" y="4404316"/>
              <a:ext cx="758253" cy="629288"/>
            </a:xfrm>
            <a:prstGeom prst="triangle">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Oval 5">
            <a:extLst>
              <a:ext uri="{FF2B5EF4-FFF2-40B4-BE49-F238E27FC236}">
                <a16:creationId xmlns:a16="http://schemas.microsoft.com/office/drawing/2014/main" id="{422209F8-6578-6378-0D34-CBE87F726683}"/>
              </a:ext>
            </a:extLst>
          </p:cNvPr>
          <p:cNvSpPr/>
          <p:nvPr/>
        </p:nvSpPr>
        <p:spPr>
          <a:xfrm>
            <a:off x="6311154" y="3787992"/>
            <a:ext cx="430306" cy="432996"/>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F785A88D-F59C-43BC-3792-9A93F751D966}"/>
              </a:ext>
            </a:extLst>
          </p:cNvPr>
          <p:cNvSpPr/>
          <p:nvPr/>
        </p:nvSpPr>
        <p:spPr>
          <a:xfrm>
            <a:off x="6719949" y="3220569"/>
            <a:ext cx="430306" cy="432996"/>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EC06C643-14A5-8D0B-0937-06805960F0F6}"/>
              </a:ext>
            </a:extLst>
          </p:cNvPr>
          <p:cNvSpPr/>
          <p:nvPr/>
        </p:nvSpPr>
        <p:spPr>
          <a:xfrm>
            <a:off x="5472052" y="3653565"/>
            <a:ext cx="430306" cy="432996"/>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E9487D3A-6B84-AEC1-26C4-12447527B17B}"/>
              </a:ext>
            </a:extLst>
          </p:cNvPr>
          <p:cNvSpPr/>
          <p:nvPr/>
        </p:nvSpPr>
        <p:spPr>
          <a:xfrm>
            <a:off x="6004557" y="3122387"/>
            <a:ext cx="430306" cy="432996"/>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56FD8EA0-6FAC-EA27-C3F4-5F32103488C3}"/>
              </a:ext>
            </a:extLst>
          </p:cNvPr>
          <p:cNvSpPr/>
          <p:nvPr/>
        </p:nvSpPr>
        <p:spPr>
          <a:xfrm>
            <a:off x="5303520" y="2981669"/>
            <a:ext cx="430306" cy="432996"/>
          </a:xfrm>
          <a:prstGeom prst="ellipse">
            <a:avLst/>
          </a:prstGeom>
          <a:solidFill>
            <a:schemeClr val="accent5">
              <a:lumMod val="20000"/>
              <a:lumOff val="8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46206286-07B9-8665-0363-51849B4D230F}"/>
              </a:ext>
            </a:extLst>
          </p:cNvPr>
          <p:cNvSpPr txBox="1"/>
          <p:nvPr/>
        </p:nvSpPr>
        <p:spPr>
          <a:xfrm>
            <a:off x="6841863" y="180459"/>
            <a:ext cx="2667897" cy="369332"/>
          </a:xfrm>
          <a:prstGeom prst="rect">
            <a:avLst/>
          </a:prstGeom>
          <a:noFill/>
        </p:spPr>
        <p:txBody>
          <a:bodyPr wrap="square" rtlCol="0">
            <a:spAutoFit/>
          </a:bodyPr>
          <a:lstStyle/>
          <a:p>
            <a:r>
              <a:rPr lang="en-US" dirty="0">
                <a:solidFill>
                  <a:schemeClr val="tx1">
                    <a:lumMod val="50000"/>
                    <a:lumOff val="50000"/>
                  </a:schemeClr>
                </a:solidFill>
                <a:latin typeface="Trebuchet MS" panose="020B0703020202090204" pitchFamily="34" charset="0"/>
              </a:rPr>
              <a:t>Presynaptic neuron</a:t>
            </a:r>
          </a:p>
        </p:txBody>
      </p:sp>
      <p:sp>
        <p:nvSpPr>
          <p:cNvPr id="17" name="TextBox 16">
            <a:extLst>
              <a:ext uri="{FF2B5EF4-FFF2-40B4-BE49-F238E27FC236}">
                <a16:creationId xmlns:a16="http://schemas.microsoft.com/office/drawing/2014/main" id="{13DB8383-5EE1-04E1-C355-12890229F8B7}"/>
              </a:ext>
            </a:extLst>
          </p:cNvPr>
          <p:cNvSpPr txBox="1"/>
          <p:nvPr/>
        </p:nvSpPr>
        <p:spPr>
          <a:xfrm>
            <a:off x="6841862" y="6308209"/>
            <a:ext cx="2667897" cy="369332"/>
          </a:xfrm>
          <a:prstGeom prst="rect">
            <a:avLst/>
          </a:prstGeom>
          <a:noFill/>
        </p:spPr>
        <p:txBody>
          <a:bodyPr wrap="square" rtlCol="0">
            <a:spAutoFit/>
          </a:bodyPr>
          <a:lstStyle/>
          <a:p>
            <a:r>
              <a:rPr lang="en-US" dirty="0">
                <a:solidFill>
                  <a:schemeClr val="tx1">
                    <a:lumMod val="50000"/>
                    <a:lumOff val="50000"/>
                  </a:schemeClr>
                </a:solidFill>
                <a:latin typeface="Trebuchet MS" panose="020B0703020202090204" pitchFamily="34" charset="0"/>
              </a:rPr>
              <a:t>Postsynaptic neuron</a:t>
            </a:r>
          </a:p>
        </p:txBody>
      </p:sp>
      <p:grpSp>
        <p:nvGrpSpPr>
          <p:cNvPr id="7" name="Group 6">
            <a:extLst>
              <a:ext uri="{FF2B5EF4-FFF2-40B4-BE49-F238E27FC236}">
                <a16:creationId xmlns:a16="http://schemas.microsoft.com/office/drawing/2014/main" id="{4E8797B6-753A-C145-619D-171CDD081171}"/>
              </a:ext>
            </a:extLst>
          </p:cNvPr>
          <p:cNvGrpSpPr/>
          <p:nvPr/>
        </p:nvGrpSpPr>
        <p:grpSpPr>
          <a:xfrm>
            <a:off x="4982570" y="4879410"/>
            <a:ext cx="1237140" cy="1796527"/>
            <a:chOff x="8412480" y="2915322"/>
            <a:chExt cx="1879967" cy="2118282"/>
          </a:xfrm>
        </p:grpSpPr>
        <p:sp>
          <p:nvSpPr>
            <p:cNvPr id="11" name="Lightning Bolt 10">
              <a:extLst>
                <a:ext uri="{FF2B5EF4-FFF2-40B4-BE49-F238E27FC236}">
                  <a16:creationId xmlns:a16="http://schemas.microsoft.com/office/drawing/2014/main" id="{EBEDBE93-967D-EB49-7FBA-B58FC9E9B8F1}"/>
                </a:ext>
              </a:extLst>
            </p:cNvPr>
            <p:cNvSpPr/>
            <p:nvPr/>
          </p:nvSpPr>
          <p:spPr>
            <a:xfrm>
              <a:off x="8412480" y="2915322"/>
              <a:ext cx="1602889" cy="1882589"/>
            </a:xfrm>
            <a:prstGeom prst="lightningBolt">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riangle 17">
              <a:extLst>
                <a:ext uri="{FF2B5EF4-FFF2-40B4-BE49-F238E27FC236}">
                  <a16:creationId xmlns:a16="http://schemas.microsoft.com/office/drawing/2014/main" id="{6C0733F9-67CF-B1D6-5118-96BE6F8B98EB}"/>
                </a:ext>
              </a:extLst>
            </p:cNvPr>
            <p:cNvSpPr/>
            <p:nvPr/>
          </p:nvSpPr>
          <p:spPr>
            <a:xfrm rot="8820274">
              <a:off x="9534194" y="4404316"/>
              <a:ext cx="758253" cy="629288"/>
            </a:xfrm>
            <a:prstGeom prst="triangle">
              <a:avLst/>
            </a:prstGeom>
            <a:solidFill>
              <a:srgbClr val="FFC000"/>
            </a:solidFill>
            <a:ln>
              <a:solidFill>
                <a:srgbClr val="FFC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413361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AFA9D-925F-25E1-C287-5CEF5B4EAE41}"/>
              </a:ext>
            </a:extLst>
          </p:cNvPr>
          <p:cNvSpPr>
            <a:spLocks noGrp="1"/>
          </p:cNvSpPr>
          <p:nvPr>
            <p:ph type="title"/>
          </p:nvPr>
        </p:nvSpPr>
        <p:spPr/>
        <p:txBody>
          <a:bodyPr/>
          <a:lstStyle/>
          <a:p>
            <a:r>
              <a:rPr lang="en-US" dirty="0">
                <a:latin typeface="Trebuchet MS" panose="020B0703020202090204" pitchFamily="34" charset="0"/>
              </a:rPr>
              <a:t>Methods: Stress</a:t>
            </a:r>
            <a:endParaRPr lang="en-US" dirty="0"/>
          </a:p>
        </p:txBody>
      </p:sp>
      <p:pic>
        <p:nvPicPr>
          <p:cNvPr id="3" name="Picture 2" descr="A white mouse and a white mouse&#10;&#10;AI-generated content may be incorrect.">
            <a:extLst>
              <a:ext uri="{FF2B5EF4-FFF2-40B4-BE49-F238E27FC236}">
                <a16:creationId xmlns:a16="http://schemas.microsoft.com/office/drawing/2014/main" id="{E680881A-3B5B-3AA0-239B-AEF6A664D91C}"/>
              </a:ext>
            </a:extLst>
          </p:cNvPr>
          <p:cNvPicPr>
            <a:picLocks noChangeAspect="1"/>
          </p:cNvPicPr>
          <p:nvPr/>
        </p:nvPicPr>
        <p:blipFill>
          <a:blip r:embed="rId2"/>
          <a:srcRect r="6843"/>
          <a:stretch>
            <a:fillRect/>
          </a:stretch>
        </p:blipFill>
        <p:spPr>
          <a:xfrm>
            <a:off x="539750" y="1966785"/>
            <a:ext cx="10939826" cy="3739952"/>
          </a:xfrm>
          <a:prstGeom prst="rect">
            <a:avLst/>
          </a:prstGeom>
        </p:spPr>
      </p:pic>
      <p:pic>
        <p:nvPicPr>
          <p:cNvPr id="4" name="Picture 3" descr="A diagram of a pig's brain&#10;&#10;AI-generated content may be incorrect.">
            <a:extLst>
              <a:ext uri="{FF2B5EF4-FFF2-40B4-BE49-F238E27FC236}">
                <a16:creationId xmlns:a16="http://schemas.microsoft.com/office/drawing/2014/main" id="{D5DB8AB0-8DBD-7CB1-0543-C19BD108349F}"/>
              </a:ext>
            </a:extLst>
          </p:cNvPr>
          <p:cNvPicPr>
            <a:picLocks noChangeAspect="1"/>
          </p:cNvPicPr>
          <p:nvPr/>
        </p:nvPicPr>
        <p:blipFill>
          <a:blip r:embed="rId3"/>
          <a:stretch>
            <a:fillRect/>
          </a:stretch>
        </p:blipFill>
        <p:spPr>
          <a:xfrm>
            <a:off x="7436386" y="3917052"/>
            <a:ext cx="3791049" cy="2376696"/>
          </a:xfrm>
          <a:prstGeom prst="rect">
            <a:avLst/>
          </a:prstGeom>
        </p:spPr>
      </p:pic>
    </p:spTree>
    <p:extLst>
      <p:ext uri="{BB962C8B-B14F-4D97-AF65-F5344CB8AC3E}">
        <p14:creationId xmlns:p14="http://schemas.microsoft.com/office/powerpoint/2010/main" val="28580858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D17A3-2B22-9AB8-477B-E92CA0D8D743}"/>
              </a:ext>
            </a:extLst>
          </p:cNvPr>
          <p:cNvSpPr>
            <a:spLocks noGrp="1"/>
          </p:cNvSpPr>
          <p:nvPr>
            <p:ph type="title"/>
          </p:nvPr>
        </p:nvSpPr>
        <p:spPr/>
        <p:txBody>
          <a:bodyPr/>
          <a:lstStyle/>
          <a:p>
            <a:r>
              <a:rPr lang="en-US" dirty="0">
                <a:latin typeface="Trebuchet MS" panose="020B0703020202090204" pitchFamily="34" charset="0"/>
              </a:rPr>
              <a:t>Methods: Recording from living neurons</a:t>
            </a:r>
            <a:endParaRPr lang="en-US" dirty="0"/>
          </a:p>
        </p:txBody>
      </p:sp>
      <p:pic>
        <p:nvPicPr>
          <p:cNvPr id="8" name="Picture 7" descr="A close-up of a grey and pink cell&#10;&#10;AI-generated content may be incorrect.">
            <a:extLst>
              <a:ext uri="{FF2B5EF4-FFF2-40B4-BE49-F238E27FC236}">
                <a16:creationId xmlns:a16="http://schemas.microsoft.com/office/drawing/2014/main" id="{F8C70A1E-AABB-7553-53DA-7784C0D1CA42}"/>
              </a:ext>
            </a:extLst>
          </p:cNvPr>
          <p:cNvPicPr>
            <a:picLocks noChangeAspect="1"/>
          </p:cNvPicPr>
          <p:nvPr/>
        </p:nvPicPr>
        <p:blipFill>
          <a:blip r:embed="rId3"/>
          <a:stretch>
            <a:fillRect/>
          </a:stretch>
        </p:blipFill>
        <p:spPr>
          <a:xfrm>
            <a:off x="317715" y="1876665"/>
            <a:ext cx="11556570" cy="4249778"/>
          </a:xfrm>
          <a:prstGeom prst="rect">
            <a:avLst/>
          </a:prstGeom>
        </p:spPr>
      </p:pic>
      <p:sp>
        <p:nvSpPr>
          <p:cNvPr id="9" name="TextBox 8">
            <a:extLst>
              <a:ext uri="{FF2B5EF4-FFF2-40B4-BE49-F238E27FC236}">
                <a16:creationId xmlns:a16="http://schemas.microsoft.com/office/drawing/2014/main" id="{739BBBCF-30BB-D3FB-6375-3965A3B44DB3}"/>
              </a:ext>
            </a:extLst>
          </p:cNvPr>
          <p:cNvSpPr txBox="1"/>
          <p:nvPr/>
        </p:nvSpPr>
        <p:spPr>
          <a:xfrm>
            <a:off x="4021170" y="1507333"/>
            <a:ext cx="2667897" cy="369332"/>
          </a:xfrm>
          <a:prstGeom prst="rect">
            <a:avLst/>
          </a:prstGeom>
          <a:noFill/>
        </p:spPr>
        <p:txBody>
          <a:bodyPr wrap="square" rtlCol="0">
            <a:spAutoFit/>
          </a:bodyPr>
          <a:lstStyle/>
          <a:p>
            <a:r>
              <a:rPr lang="en-US" dirty="0">
                <a:solidFill>
                  <a:srgbClr val="F19CAC"/>
                </a:solidFill>
                <a:latin typeface="Trebuchet MS" panose="020B0703020202090204" pitchFamily="34" charset="0"/>
              </a:rPr>
              <a:t>Postsynaptic neuron</a:t>
            </a:r>
          </a:p>
        </p:txBody>
      </p:sp>
      <p:sp>
        <p:nvSpPr>
          <p:cNvPr id="10" name="TextBox 9">
            <a:extLst>
              <a:ext uri="{FF2B5EF4-FFF2-40B4-BE49-F238E27FC236}">
                <a16:creationId xmlns:a16="http://schemas.microsoft.com/office/drawing/2014/main" id="{35B0CA84-F3B5-DB19-64FE-66CD066E4C48}"/>
              </a:ext>
            </a:extLst>
          </p:cNvPr>
          <p:cNvSpPr txBox="1"/>
          <p:nvPr/>
        </p:nvSpPr>
        <p:spPr>
          <a:xfrm>
            <a:off x="317715" y="5757111"/>
            <a:ext cx="2667897" cy="369332"/>
          </a:xfrm>
          <a:prstGeom prst="rect">
            <a:avLst/>
          </a:prstGeom>
          <a:noFill/>
        </p:spPr>
        <p:txBody>
          <a:bodyPr wrap="square" rtlCol="0">
            <a:spAutoFit/>
          </a:bodyPr>
          <a:lstStyle/>
          <a:p>
            <a:r>
              <a:rPr lang="en-US" dirty="0">
                <a:solidFill>
                  <a:schemeClr val="tx1">
                    <a:lumMod val="50000"/>
                    <a:lumOff val="50000"/>
                  </a:schemeClr>
                </a:solidFill>
                <a:latin typeface="Trebuchet MS" panose="020B0703020202090204" pitchFamily="34" charset="0"/>
              </a:rPr>
              <a:t>Presynaptic neuron</a:t>
            </a:r>
          </a:p>
        </p:txBody>
      </p:sp>
    </p:spTree>
    <p:extLst>
      <p:ext uri="{BB962C8B-B14F-4D97-AF65-F5344CB8AC3E}">
        <p14:creationId xmlns:p14="http://schemas.microsoft.com/office/powerpoint/2010/main" val="24656956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C78853-B9D6-DE64-09B1-B812C523F6AF}"/>
            </a:ext>
          </a:extLst>
        </p:cNvPr>
        <p:cNvGrpSpPr/>
        <p:nvPr/>
      </p:nvGrpSpPr>
      <p:grpSpPr>
        <a:xfrm>
          <a:off x="0" y="0"/>
          <a:ext cx="0" cy="0"/>
          <a:chOff x="0" y="0"/>
          <a:chExt cx="0" cy="0"/>
        </a:xfrm>
      </p:grpSpPr>
    </p:spTree>
    <p:extLst>
      <p:ext uri="{BB962C8B-B14F-4D97-AF65-F5344CB8AC3E}">
        <p14:creationId xmlns:p14="http://schemas.microsoft.com/office/powerpoint/2010/main" val="33445673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E1ACDDE1-1C5F-33DE-E7D5-8B0EBF03F773}"/>
              </a:ext>
            </a:extLst>
          </p:cNvPr>
          <p:cNvGrpSpPr/>
          <p:nvPr/>
        </p:nvGrpSpPr>
        <p:grpSpPr>
          <a:xfrm>
            <a:off x="5986381" y="665386"/>
            <a:ext cx="6112276" cy="4739607"/>
            <a:chOff x="5986381" y="665386"/>
            <a:chExt cx="6112276" cy="4739607"/>
          </a:xfrm>
        </p:grpSpPr>
        <p:pic>
          <p:nvPicPr>
            <p:cNvPr id="3" name="Picture 2" descr="A graph with dots and lines&#10;&#10;AI-generated content may be incorrect.">
              <a:extLst>
                <a:ext uri="{FF2B5EF4-FFF2-40B4-BE49-F238E27FC236}">
                  <a16:creationId xmlns:a16="http://schemas.microsoft.com/office/drawing/2014/main" id="{7562FCD6-0940-590A-55A4-CC7A854D8477}"/>
                </a:ext>
              </a:extLst>
            </p:cNvPr>
            <p:cNvPicPr>
              <a:picLocks noChangeAspect="1"/>
            </p:cNvPicPr>
            <p:nvPr/>
          </p:nvPicPr>
          <p:blipFill>
            <a:blip r:embed="rId2"/>
            <a:stretch>
              <a:fillRect/>
            </a:stretch>
          </p:blipFill>
          <p:spPr>
            <a:xfrm>
              <a:off x="5986381" y="1034718"/>
              <a:ext cx="6112276" cy="4370275"/>
            </a:xfrm>
            <a:prstGeom prst="rect">
              <a:avLst/>
            </a:prstGeom>
          </p:spPr>
        </p:pic>
        <p:sp>
          <p:nvSpPr>
            <p:cNvPr id="6" name="TextBox 5">
              <a:extLst>
                <a:ext uri="{FF2B5EF4-FFF2-40B4-BE49-F238E27FC236}">
                  <a16:creationId xmlns:a16="http://schemas.microsoft.com/office/drawing/2014/main" id="{38BCE970-9CC7-4110-352D-F4B702519165}"/>
                </a:ext>
              </a:extLst>
            </p:cNvPr>
            <p:cNvSpPr txBox="1"/>
            <p:nvPr/>
          </p:nvSpPr>
          <p:spPr>
            <a:xfrm>
              <a:off x="7843822" y="665386"/>
              <a:ext cx="3705726" cy="369332"/>
            </a:xfrm>
            <a:prstGeom prst="rect">
              <a:avLst/>
            </a:prstGeom>
            <a:noFill/>
          </p:spPr>
          <p:txBody>
            <a:bodyPr wrap="square" rtlCol="0">
              <a:spAutoFit/>
            </a:bodyPr>
            <a:lstStyle/>
            <a:p>
              <a:pPr algn="ctr"/>
              <a:r>
                <a:rPr lang="en-US" dirty="0">
                  <a:latin typeface="Trebuchet MS" panose="020B0703020202090204" pitchFamily="34" charset="0"/>
                </a:rPr>
                <a:t>Acute Stress + Control Treatment</a:t>
              </a:r>
            </a:p>
          </p:txBody>
        </p:sp>
      </p:grpSp>
      <p:grpSp>
        <p:nvGrpSpPr>
          <p:cNvPr id="2" name="Group 1">
            <a:extLst>
              <a:ext uri="{FF2B5EF4-FFF2-40B4-BE49-F238E27FC236}">
                <a16:creationId xmlns:a16="http://schemas.microsoft.com/office/drawing/2014/main" id="{CBE7E72E-2AF0-8728-20A2-46DD5BC9DA10}"/>
              </a:ext>
            </a:extLst>
          </p:cNvPr>
          <p:cNvGrpSpPr/>
          <p:nvPr/>
        </p:nvGrpSpPr>
        <p:grpSpPr>
          <a:xfrm>
            <a:off x="84224" y="665386"/>
            <a:ext cx="6112275" cy="4739606"/>
            <a:chOff x="84224" y="665386"/>
            <a:chExt cx="6112275" cy="4739606"/>
          </a:xfrm>
        </p:grpSpPr>
        <p:pic>
          <p:nvPicPr>
            <p:cNvPr id="5" name="Picture 4" descr="A graph with dots and lines&#10;&#10;AI-generated content may be incorrect.">
              <a:extLst>
                <a:ext uri="{FF2B5EF4-FFF2-40B4-BE49-F238E27FC236}">
                  <a16:creationId xmlns:a16="http://schemas.microsoft.com/office/drawing/2014/main" id="{2246E274-5240-3826-529E-7520D22D8A23}"/>
                </a:ext>
              </a:extLst>
            </p:cNvPr>
            <p:cNvPicPr>
              <a:picLocks noChangeAspect="1"/>
            </p:cNvPicPr>
            <p:nvPr/>
          </p:nvPicPr>
          <p:blipFill>
            <a:blip r:embed="rId3"/>
            <a:stretch>
              <a:fillRect/>
            </a:stretch>
          </p:blipFill>
          <p:spPr>
            <a:xfrm>
              <a:off x="84224" y="1034718"/>
              <a:ext cx="6112275" cy="4370274"/>
            </a:xfrm>
            <a:prstGeom prst="rect">
              <a:avLst/>
            </a:prstGeom>
          </p:spPr>
        </p:pic>
        <p:sp>
          <p:nvSpPr>
            <p:cNvPr id="7" name="TextBox 6">
              <a:extLst>
                <a:ext uri="{FF2B5EF4-FFF2-40B4-BE49-F238E27FC236}">
                  <a16:creationId xmlns:a16="http://schemas.microsoft.com/office/drawing/2014/main" id="{E0ACB8E1-3ED1-ED50-BFF5-1E2F075CE3B5}"/>
                </a:ext>
              </a:extLst>
            </p:cNvPr>
            <p:cNvSpPr txBox="1"/>
            <p:nvPr/>
          </p:nvSpPr>
          <p:spPr>
            <a:xfrm>
              <a:off x="1731547" y="665386"/>
              <a:ext cx="3705726" cy="369332"/>
            </a:xfrm>
            <a:prstGeom prst="rect">
              <a:avLst/>
            </a:prstGeom>
            <a:noFill/>
          </p:spPr>
          <p:txBody>
            <a:bodyPr wrap="square" rtlCol="0">
              <a:spAutoFit/>
            </a:bodyPr>
            <a:lstStyle/>
            <a:p>
              <a:pPr algn="ctr"/>
              <a:r>
                <a:rPr lang="en-US" dirty="0">
                  <a:latin typeface="Trebuchet MS" panose="020B0703020202090204" pitchFamily="34" charset="0"/>
                </a:rPr>
                <a:t>Naïve + Control Treatment</a:t>
              </a:r>
            </a:p>
          </p:txBody>
        </p:sp>
      </p:grpSp>
      <p:sp>
        <p:nvSpPr>
          <p:cNvPr id="8" name="TextBox 7">
            <a:extLst>
              <a:ext uri="{FF2B5EF4-FFF2-40B4-BE49-F238E27FC236}">
                <a16:creationId xmlns:a16="http://schemas.microsoft.com/office/drawing/2014/main" id="{334D5AF6-1251-FEFD-750A-0BDFACCC7C74}"/>
              </a:ext>
            </a:extLst>
          </p:cNvPr>
          <p:cNvSpPr txBox="1"/>
          <p:nvPr/>
        </p:nvSpPr>
        <p:spPr>
          <a:xfrm>
            <a:off x="2346828" y="5407783"/>
            <a:ext cx="7279105" cy="830997"/>
          </a:xfrm>
          <a:prstGeom prst="rect">
            <a:avLst/>
          </a:prstGeom>
          <a:noFill/>
        </p:spPr>
        <p:txBody>
          <a:bodyPr wrap="square" rtlCol="0">
            <a:spAutoFit/>
          </a:bodyPr>
          <a:lstStyle/>
          <a:p>
            <a:pPr algn="ctr"/>
            <a:r>
              <a:rPr lang="en-US" sz="2400" dirty="0">
                <a:solidFill>
                  <a:srgbClr val="EB647E"/>
                </a:solidFill>
                <a:latin typeface="Trebuchet MS" panose="020B0703020202090204" pitchFamily="34" charset="0"/>
              </a:rPr>
              <a:t>Acute stress </a:t>
            </a:r>
            <a:r>
              <a:rPr lang="en-US" sz="2400" dirty="0">
                <a:latin typeface="Trebuchet MS" panose="020B0703020202090204" pitchFamily="34" charset="0"/>
              </a:rPr>
              <a:t>decreases evoked excitatory current amplitude after HFS</a:t>
            </a:r>
          </a:p>
        </p:txBody>
      </p:sp>
    </p:spTree>
    <p:extLst>
      <p:ext uri="{BB962C8B-B14F-4D97-AF65-F5344CB8AC3E}">
        <p14:creationId xmlns:p14="http://schemas.microsoft.com/office/powerpoint/2010/main" val="19860179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961F06-A151-29AF-487D-60BA6756709F}"/>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695684AF-44D3-4737-ACBC-C4E6363DA398}"/>
              </a:ext>
            </a:extLst>
          </p:cNvPr>
          <p:cNvPicPr>
            <a:picLocks noChangeAspect="1"/>
          </p:cNvPicPr>
          <p:nvPr/>
        </p:nvPicPr>
        <p:blipFill>
          <a:blip r:embed="rId3"/>
          <a:srcRect/>
          <a:stretch/>
        </p:blipFill>
        <p:spPr>
          <a:xfrm>
            <a:off x="84225" y="1037613"/>
            <a:ext cx="6112273" cy="4364483"/>
          </a:xfrm>
          <a:prstGeom prst="rect">
            <a:avLst/>
          </a:prstGeom>
        </p:spPr>
      </p:pic>
      <p:pic>
        <p:nvPicPr>
          <p:cNvPr id="3" name="Picture 2" descr="A graph with dots and lines&#10;&#10;AI-generated content may be incorrect.">
            <a:extLst>
              <a:ext uri="{FF2B5EF4-FFF2-40B4-BE49-F238E27FC236}">
                <a16:creationId xmlns:a16="http://schemas.microsoft.com/office/drawing/2014/main" id="{5923A278-C49A-B1AD-2701-CABF04B84C78}"/>
              </a:ext>
            </a:extLst>
          </p:cNvPr>
          <p:cNvPicPr>
            <a:picLocks noChangeAspect="1"/>
          </p:cNvPicPr>
          <p:nvPr/>
        </p:nvPicPr>
        <p:blipFill>
          <a:blip r:embed="rId4"/>
          <a:stretch>
            <a:fillRect/>
          </a:stretch>
        </p:blipFill>
        <p:spPr>
          <a:xfrm>
            <a:off x="5986381" y="1034718"/>
            <a:ext cx="6112276" cy="4370275"/>
          </a:xfrm>
          <a:prstGeom prst="rect">
            <a:avLst/>
          </a:prstGeom>
        </p:spPr>
      </p:pic>
      <p:sp>
        <p:nvSpPr>
          <p:cNvPr id="6" name="TextBox 5">
            <a:extLst>
              <a:ext uri="{FF2B5EF4-FFF2-40B4-BE49-F238E27FC236}">
                <a16:creationId xmlns:a16="http://schemas.microsoft.com/office/drawing/2014/main" id="{64AB819B-EE59-3E4B-BAAE-53EE683BFF2E}"/>
              </a:ext>
            </a:extLst>
          </p:cNvPr>
          <p:cNvSpPr txBox="1"/>
          <p:nvPr/>
        </p:nvSpPr>
        <p:spPr>
          <a:xfrm>
            <a:off x="7843820" y="665384"/>
            <a:ext cx="3705726" cy="369332"/>
          </a:xfrm>
          <a:prstGeom prst="rect">
            <a:avLst/>
          </a:prstGeom>
          <a:noFill/>
        </p:spPr>
        <p:txBody>
          <a:bodyPr wrap="square" rtlCol="0">
            <a:spAutoFit/>
          </a:bodyPr>
          <a:lstStyle/>
          <a:p>
            <a:pPr algn="ctr"/>
            <a:r>
              <a:rPr lang="en-US" dirty="0">
                <a:latin typeface="Trebuchet MS" panose="020B0703020202090204" pitchFamily="34" charset="0"/>
              </a:rPr>
              <a:t>Acute Stress + Control Treatment</a:t>
            </a:r>
          </a:p>
        </p:txBody>
      </p:sp>
      <p:sp>
        <p:nvSpPr>
          <p:cNvPr id="7" name="TextBox 6">
            <a:extLst>
              <a:ext uri="{FF2B5EF4-FFF2-40B4-BE49-F238E27FC236}">
                <a16:creationId xmlns:a16="http://schemas.microsoft.com/office/drawing/2014/main" id="{A72E834E-1D16-A44B-524A-8BC8BCA147A8}"/>
              </a:ext>
            </a:extLst>
          </p:cNvPr>
          <p:cNvSpPr txBox="1"/>
          <p:nvPr/>
        </p:nvSpPr>
        <p:spPr>
          <a:xfrm>
            <a:off x="1731547" y="665384"/>
            <a:ext cx="3705726" cy="369332"/>
          </a:xfrm>
          <a:prstGeom prst="rect">
            <a:avLst/>
          </a:prstGeom>
          <a:noFill/>
        </p:spPr>
        <p:txBody>
          <a:bodyPr wrap="square" rtlCol="0">
            <a:spAutoFit/>
          </a:bodyPr>
          <a:lstStyle/>
          <a:p>
            <a:pPr algn="ctr"/>
            <a:r>
              <a:rPr lang="en-US" dirty="0">
                <a:latin typeface="Trebuchet MS" panose="020B0703020202090204" pitchFamily="34" charset="0"/>
              </a:rPr>
              <a:t>Acute Stress + Control Treatment</a:t>
            </a:r>
          </a:p>
        </p:txBody>
      </p:sp>
      <p:sp>
        <p:nvSpPr>
          <p:cNvPr id="8" name="TextBox 7">
            <a:extLst>
              <a:ext uri="{FF2B5EF4-FFF2-40B4-BE49-F238E27FC236}">
                <a16:creationId xmlns:a16="http://schemas.microsoft.com/office/drawing/2014/main" id="{7B09B4B8-96DA-3B2E-5DB1-E4E28635CCCC}"/>
              </a:ext>
            </a:extLst>
          </p:cNvPr>
          <p:cNvSpPr txBox="1"/>
          <p:nvPr/>
        </p:nvSpPr>
        <p:spPr>
          <a:xfrm>
            <a:off x="2346828" y="5407783"/>
            <a:ext cx="7279105" cy="830997"/>
          </a:xfrm>
          <a:prstGeom prst="rect">
            <a:avLst/>
          </a:prstGeom>
          <a:noFill/>
        </p:spPr>
        <p:txBody>
          <a:bodyPr wrap="square" rtlCol="0">
            <a:spAutoFit/>
          </a:bodyPr>
          <a:lstStyle/>
          <a:p>
            <a:pPr algn="ctr"/>
            <a:r>
              <a:rPr lang="en-US" sz="2400" dirty="0">
                <a:solidFill>
                  <a:srgbClr val="EB647E"/>
                </a:solidFill>
                <a:latin typeface="Trebuchet MS" panose="020B0703020202090204" pitchFamily="34" charset="0"/>
              </a:rPr>
              <a:t>Acute stress </a:t>
            </a:r>
            <a:r>
              <a:rPr lang="en-US" sz="2400" dirty="0">
                <a:latin typeface="Trebuchet MS" panose="020B0703020202090204" pitchFamily="34" charset="0"/>
              </a:rPr>
              <a:t>decreases evoked excitatory current amplitude after HFS </a:t>
            </a:r>
            <a:r>
              <a:rPr lang="en-US" sz="2400" dirty="0">
                <a:solidFill>
                  <a:srgbClr val="F19CAC"/>
                </a:solidFill>
                <a:latin typeface="Trebuchet MS" panose="020B0703020202090204" pitchFamily="34" charset="0"/>
              </a:rPr>
              <a:t>in females but not males</a:t>
            </a:r>
          </a:p>
        </p:txBody>
      </p:sp>
    </p:spTree>
    <p:extLst>
      <p:ext uri="{BB962C8B-B14F-4D97-AF65-F5344CB8AC3E}">
        <p14:creationId xmlns:p14="http://schemas.microsoft.com/office/powerpoint/2010/main" val="24890032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0ACEB-CBF6-BFD7-A68D-75FBA018E13B}"/>
              </a:ext>
            </a:extLst>
          </p:cNvPr>
          <p:cNvSpPr>
            <a:spLocks noGrp="1"/>
          </p:cNvSpPr>
          <p:nvPr>
            <p:ph type="ctrTitle"/>
          </p:nvPr>
        </p:nvSpPr>
        <p:spPr>
          <a:xfrm>
            <a:off x="471112" y="1122362"/>
            <a:ext cx="7805117" cy="5089751"/>
          </a:xfrm>
        </p:spPr>
        <p:txBody>
          <a:bodyPr anchor="ctr">
            <a:normAutofit/>
          </a:bodyPr>
          <a:lstStyle/>
          <a:p>
            <a:r>
              <a:rPr lang="en-US" sz="5400" dirty="0">
                <a:latin typeface="Trebuchet MS" panose="020B0703020202090204" pitchFamily="34" charset="0"/>
              </a:rPr>
              <a:t>Why does</a:t>
            </a:r>
            <a:r>
              <a:rPr lang="en-US" sz="5400" b="1" dirty="0">
                <a:solidFill>
                  <a:srgbClr val="EB647E"/>
                </a:solidFill>
                <a:latin typeface="Trebuchet MS" panose="020B0703020202090204" pitchFamily="34" charset="0"/>
              </a:rPr>
              <a:t> acute stress</a:t>
            </a:r>
            <a:r>
              <a:rPr lang="en-US" sz="5400" dirty="0">
                <a:latin typeface="Trebuchet MS" panose="020B0703020202090204" pitchFamily="34" charset="0"/>
              </a:rPr>
              <a:t> decrease the strength of glutamate synapses?</a:t>
            </a:r>
            <a:endParaRPr lang="en-US" sz="5400" dirty="0"/>
          </a:p>
        </p:txBody>
      </p:sp>
      <p:pic>
        <p:nvPicPr>
          <p:cNvPr id="3" name="Picture 2" descr="A close-up of a person's underwear&#10;&#10;AI-generated content may be incorrect.">
            <a:extLst>
              <a:ext uri="{FF2B5EF4-FFF2-40B4-BE49-F238E27FC236}">
                <a16:creationId xmlns:a16="http://schemas.microsoft.com/office/drawing/2014/main" id="{859D618B-EE7D-2379-B210-F3EF93DBA7DD}"/>
              </a:ext>
            </a:extLst>
          </p:cNvPr>
          <p:cNvPicPr>
            <a:picLocks noChangeAspect="1"/>
          </p:cNvPicPr>
          <p:nvPr/>
        </p:nvPicPr>
        <p:blipFill>
          <a:blip r:embed="rId3"/>
          <a:srcRect l="17125" t="17489" r="7286" b="16512"/>
          <a:stretch>
            <a:fillRect/>
          </a:stretch>
        </p:blipFill>
        <p:spPr>
          <a:xfrm>
            <a:off x="8508457" y="1833"/>
            <a:ext cx="3557206" cy="6856167"/>
          </a:xfrm>
          <a:prstGeom prst="rect">
            <a:avLst/>
          </a:prstGeom>
        </p:spPr>
      </p:pic>
    </p:spTree>
    <p:extLst>
      <p:ext uri="{BB962C8B-B14F-4D97-AF65-F5344CB8AC3E}">
        <p14:creationId xmlns:p14="http://schemas.microsoft.com/office/powerpoint/2010/main" val="1372874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2D370-5C4C-04F8-1082-F91514C23770}"/>
              </a:ext>
            </a:extLst>
          </p:cNvPr>
          <p:cNvSpPr>
            <a:spLocks noGrp="1"/>
          </p:cNvSpPr>
          <p:nvPr>
            <p:ph type="title"/>
          </p:nvPr>
        </p:nvSpPr>
        <p:spPr/>
        <p:txBody>
          <a:bodyPr/>
          <a:lstStyle/>
          <a:p>
            <a:r>
              <a:rPr lang="en-US" dirty="0">
                <a:latin typeface="Trebuchet MS" panose="020B0703020202090204" pitchFamily="34" charset="0"/>
              </a:rPr>
              <a:t>Background</a:t>
            </a:r>
            <a:endParaRPr lang="en-US" dirty="0"/>
          </a:p>
        </p:txBody>
      </p:sp>
      <p:sp>
        <p:nvSpPr>
          <p:cNvPr id="3" name="Content Placeholder 2">
            <a:extLst>
              <a:ext uri="{FF2B5EF4-FFF2-40B4-BE49-F238E27FC236}">
                <a16:creationId xmlns:a16="http://schemas.microsoft.com/office/drawing/2014/main" id="{E9A3EA3D-B500-B8B5-5EDA-BC43783E067E}"/>
              </a:ext>
            </a:extLst>
          </p:cNvPr>
          <p:cNvSpPr>
            <a:spLocks noGrp="1"/>
          </p:cNvSpPr>
          <p:nvPr>
            <p:ph idx="1"/>
          </p:nvPr>
        </p:nvSpPr>
        <p:spPr>
          <a:xfrm>
            <a:off x="838199" y="1825625"/>
            <a:ext cx="7215131" cy="4351338"/>
          </a:xfrm>
        </p:spPr>
        <p:txBody>
          <a:bodyPr>
            <a:normAutofit/>
          </a:bodyPr>
          <a:lstStyle/>
          <a:p>
            <a:pPr marL="0" indent="0">
              <a:buNone/>
            </a:pPr>
            <a:r>
              <a:rPr lang="en-US" sz="3200" dirty="0">
                <a:latin typeface="Trebuchet MS" panose="020B0703020202090204" pitchFamily="34" charset="0"/>
              </a:rPr>
              <a:t>Modern food landscape</a:t>
            </a:r>
          </a:p>
          <a:p>
            <a:r>
              <a:rPr lang="en-US" sz="3200" dirty="0">
                <a:latin typeface="Trebuchet MS" panose="020B0703020202090204" pitchFamily="34" charset="0"/>
              </a:rPr>
              <a:t>high calorie </a:t>
            </a:r>
          </a:p>
          <a:p>
            <a:r>
              <a:rPr lang="en-US" sz="3200" dirty="0">
                <a:latin typeface="Trebuchet MS" panose="020B0703020202090204" pitchFamily="34" charset="0"/>
              </a:rPr>
              <a:t>highly palatable</a:t>
            </a:r>
          </a:p>
          <a:p>
            <a:r>
              <a:rPr lang="en-US" sz="3200" dirty="0">
                <a:latin typeface="Trebuchet MS" panose="020B0703020202090204" pitchFamily="34" charset="0"/>
              </a:rPr>
              <a:t>ultra-processed</a:t>
            </a:r>
          </a:p>
          <a:p>
            <a:pPr marL="0" indent="0">
              <a:buNone/>
            </a:pPr>
            <a:r>
              <a:rPr lang="en-US" sz="3200" dirty="0">
                <a:latin typeface="Trebuchet MS" panose="020B0703020202090204" pitchFamily="34" charset="0"/>
              </a:rPr>
              <a:t>High obesity rates in </a:t>
            </a:r>
            <a:r>
              <a:rPr lang="en-US" sz="3200" b="1" dirty="0">
                <a:latin typeface="Trebuchet MS" panose="020B0703020202090204" pitchFamily="34" charset="0"/>
              </a:rPr>
              <a:t>New Brunswick</a:t>
            </a:r>
          </a:p>
        </p:txBody>
      </p:sp>
      <p:sp>
        <p:nvSpPr>
          <p:cNvPr id="6" name="Content Placeholder 2">
            <a:extLst>
              <a:ext uri="{FF2B5EF4-FFF2-40B4-BE49-F238E27FC236}">
                <a16:creationId xmlns:a16="http://schemas.microsoft.com/office/drawing/2014/main" id="{BC64E054-62C0-B005-AEE5-EDCF07BFC266}"/>
              </a:ext>
            </a:extLst>
          </p:cNvPr>
          <p:cNvSpPr txBox="1">
            <a:spLocks/>
          </p:cNvSpPr>
          <p:nvPr/>
        </p:nvSpPr>
        <p:spPr>
          <a:xfrm>
            <a:off x="838200" y="5291932"/>
            <a:ext cx="10146030" cy="12009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dirty="0">
                <a:latin typeface="Trebuchet MS" panose="020B0703020202090204" pitchFamily="34" charset="0"/>
              </a:rPr>
              <a:t>Evidence of sex differences in food intake under chronic stress but what about </a:t>
            </a:r>
            <a:r>
              <a:rPr lang="en-US" sz="3200" b="1" dirty="0">
                <a:solidFill>
                  <a:srgbClr val="EB647E"/>
                </a:solidFill>
                <a:latin typeface="Trebuchet MS" panose="020B0703020202090204" pitchFamily="34" charset="0"/>
              </a:rPr>
              <a:t>acute stress</a:t>
            </a:r>
            <a:r>
              <a:rPr lang="en-US" sz="3200" dirty="0">
                <a:latin typeface="Trebuchet MS" panose="020B0703020202090204" pitchFamily="34" charset="0"/>
              </a:rPr>
              <a:t>?</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1047165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952D33C-B622-DA5A-5874-55495DDD6983}"/>
              </a:ext>
            </a:extLst>
          </p:cNvPr>
          <p:cNvSpPr txBox="1"/>
          <p:nvPr/>
        </p:nvSpPr>
        <p:spPr>
          <a:xfrm>
            <a:off x="2581543" y="5548668"/>
            <a:ext cx="7028913" cy="830997"/>
          </a:xfrm>
          <a:prstGeom prst="rect">
            <a:avLst/>
          </a:prstGeom>
          <a:noFill/>
        </p:spPr>
        <p:txBody>
          <a:bodyPr wrap="square" rtlCol="0">
            <a:spAutoFit/>
          </a:bodyPr>
          <a:lstStyle/>
          <a:p>
            <a:pPr algn="ctr"/>
            <a:r>
              <a:rPr lang="en-US" sz="2400" dirty="0">
                <a:solidFill>
                  <a:srgbClr val="EB647E"/>
                </a:solidFill>
                <a:latin typeface="Trebuchet MS" panose="020B0703020202090204" pitchFamily="34" charset="0"/>
              </a:rPr>
              <a:t>Acute stress </a:t>
            </a:r>
            <a:r>
              <a:rPr lang="en-US" sz="2400" dirty="0">
                <a:latin typeface="Trebuchet MS" panose="020B0703020202090204" pitchFamily="34" charset="0"/>
              </a:rPr>
              <a:t>presynaptically decreases the probability of glutamate release after HFS</a:t>
            </a:r>
            <a:endParaRPr lang="en-US" sz="2400" dirty="0">
              <a:solidFill>
                <a:srgbClr val="EB647E"/>
              </a:solidFill>
              <a:latin typeface="Trebuchet MS" panose="020B0703020202090204" pitchFamily="34" charset="0"/>
            </a:endParaRPr>
          </a:p>
        </p:txBody>
      </p:sp>
      <p:grpSp>
        <p:nvGrpSpPr>
          <p:cNvPr id="10" name="Group 9">
            <a:extLst>
              <a:ext uri="{FF2B5EF4-FFF2-40B4-BE49-F238E27FC236}">
                <a16:creationId xmlns:a16="http://schemas.microsoft.com/office/drawing/2014/main" id="{45433934-55DC-E94F-0ADE-21F91300E06D}"/>
              </a:ext>
            </a:extLst>
          </p:cNvPr>
          <p:cNvGrpSpPr>
            <a:grpSpLocks noChangeAspect="1"/>
          </p:cNvGrpSpPr>
          <p:nvPr/>
        </p:nvGrpSpPr>
        <p:grpSpPr>
          <a:xfrm>
            <a:off x="160296" y="1203184"/>
            <a:ext cx="11871406" cy="4240122"/>
            <a:chOff x="-256334" y="6858000"/>
            <a:chExt cx="14273584" cy="5098111"/>
          </a:xfrm>
        </p:grpSpPr>
        <p:pic>
          <p:nvPicPr>
            <p:cNvPr id="4" name="Picture 3" descr="A graph of a number of individuals&#10;&#10;AI-generated content may be incorrect.">
              <a:extLst>
                <a:ext uri="{FF2B5EF4-FFF2-40B4-BE49-F238E27FC236}">
                  <a16:creationId xmlns:a16="http://schemas.microsoft.com/office/drawing/2014/main" id="{B1A24D7C-712A-8A62-A236-9DEC0CC7F4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334" y="6858000"/>
              <a:ext cx="7137356" cy="5098111"/>
            </a:xfrm>
            <a:prstGeom prst="rect">
              <a:avLst/>
            </a:prstGeom>
          </p:spPr>
        </p:pic>
        <p:pic>
          <p:nvPicPr>
            <p:cNvPr id="7" name="Picture 6" descr="A graph of a line&#10;&#10;AI-generated content may be incorrect.">
              <a:extLst>
                <a:ext uri="{FF2B5EF4-FFF2-40B4-BE49-F238E27FC236}">
                  <a16:creationId xmlns:a16="http://schemas.microsoft.com/office/drawing/2014/main" id="{DE6BEDFB-1BBE-52A9-FBFF-F7021C3B2A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80555" y="6858000"/>
              <a:ext cx="7136695" cy="5097639"/>
            </a:xfrm>
            <a:prstGeom prst="rect">
              <a:avLst/>
            </a:prstGeom>
          </p:spPr>
        </p:pic>
      </p:grpSp>
      <p:sp>
        <p:nvSpPr>
          <p:cNvPr id="11" name="TextBox 10">
            <a:extLst>
              <a:ext uri="{FF2B5EF4-FFF2-40B4-BE49-F238E27FC236}">
                <a16:creationId xmlns:a16="http://schemas.microsoft.com/office/drawing/2014/main" id="{636C57BE-5C00-3FBF-CF9A-78D4EF3C9BE5}"/>
              </a:ext>
            </a:extLst>
          </p:cNvPr>
          <p:cNvSpPr txBox="1"/>
          <p:nvPr/>
        </p:nvSpPr>
        <p:spPr>
          <a:xfrm>
            <a:off x="7485005" y="732978"/>
            <a:ext cx="3705726" cy="369332"/>
          </a:xfrm>
          <a:prstGeom prst="rect">
            <a:avLst/>
          </a:prstGeom>
          <a:noFill/>
        </p:spPr>
        <p:txBody>
          <a:bodyPr wrap="square" rtlCol="0">
            <a:spAutoFit/>
          </a:bodyPr>
          <a:lstStyle/>
          <a:p>
            <a:pPr algn="ctr"/>
            <a:r>
              <a:rPr lang="en-US" dirty="0">
                <a:latin typeface="Trebuchet MS" panose="020B0703020202090204" pitchFamily="34" charset="0"/>
              </a:rPr>
              <a:t>Acute Stress + Control Treatment</a:t>
            </a:r>
          </a:p>
        </p:txBody>
      </p:sp>
      <p:sp>
        <p:nvSpPr>
          <p:cNvPr id="12" name="TextBox 11">
            <a:extLst>
              <a:ext uri="{FF2B5EF4-FFF2-40B4-BE49-F238E27FC236}">
                <a16:creationId xmlns:a16="http://schemas.microsoft.com/office/drawing/2014/main" id="{B362F563-D22A-CBFB-87ED-9870356FB261}"/>
              </a:ext>
            </a:extLst>
          </p:cNvPr>
          <p:cNvSpPr txBox="1"/>
          <p:nvPr/>
        </p:nvSpPr>
        <p:spPr>
          <a:xfrm>
            <a:off x="1465990" y="732978"/>
            <a:ext cx="3705726" cy="369332"/>
          </a:xfrm>
          <a:prstGeom prst="rect">
            <a:avLst/>
          </a:prstGeom>
          <a:noFill/>
        </p:spPr>
        <p:txBody>
          <a:bodyPr wrap="square" rtlCol="0">
            <a:spAutoFit/>
          </a:bodyPr>
          <a:lstStyle/>
          <a:p>
            <a:pPr algn="ctr"/>
            <a:r>
              <a:rPr lang="en-US" dirty="0">
                <a:latin typeface="Trebuchet MS" panose="020B0703020202090204" pitchFamily="34" charset="0"/>
              </a:rPr>
              <a:t>Naïve + Control Treatment</a:t>
            </a:r>
          </a:p>
        </p:txBody>
      </p:sp>
    </p:spTree>
    <p:extLst>
      <p:ext uri="{BB962C8B-B14F-4D97-AF65-F5344CB8AC3E}">
        <p14:creationId xmlns:p14="http://schemas.microsoft.com/office/powerpoint/2010/main" val="31760652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18A36B-1244-D01B-1AA2-A5EBC67F0B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CBC867-C09F-DD4F-0834-53A84CF396A2}"/>
              </a:ext>
            </a:extLst>
          </p:cNvPr>
          <p:cNvSpPr>
            <a:spLocks noGrp="1"/>
          </p:cNvSpPr>
          <p:nvPr>
            <p:ph type="ctrTitle"/>
          </p:nvPr>
        </p:nvSpPr>
        <p:spPr>
          <a:xfrm>
            <a:off x="1484026" y="1122363"/>
            <a:ext cx="9183974" cy="3946348"/>
          </a:xfrm>
        </p:spPr>
        <p:txBody>
          <a:bodyPr anchor="ctr">
            <a:normAutofit/>
          </a:bodyPr>
          <a:lstStyle/>
          <a:p>
            <a:r>
              <a:rPr lang="en-US" sz="5400" dirty="0">
                <a:latin typeface="Trebuchet MS" panose="020B0703020202090204" pitchFamily="34" charset="0"/>
              </a:rPr>
              <a:t>What is causing the presynaptic decrease in glutamate transmission seen under </a:t>
            </a:r>
            <a:r>
              <a:rPr lang="en-US" sz="5400" b="1" dirty="0">
                <a:solidFill>
                  <a:srgbClr val="EB647E"/>
                </a:solidFill>
                <a:latin typeface="Trebuchet MS" panose="020B0703020202090204" pitchFamily="34" charset="0"/>
              </a:rPr>
              <a:t>acute stress</a:t>
            </a:r>
            <a:r>
              <a:rPr lang="en-US" sz="5400" dirty="0">
                <a:latin typeface="Trebuchet MS" panose="020B0703020202090204" pitchFamily="34" charset="0"/>
              </a:rPr>
              <a:t>? </a:t>
            </a:r>
            <a:endParaRPr lang="en-US" sz="5400" dirty="0"/>
          </a:p>
        </p:txBody>
      </p:sp>
    </p:spTree>
    <p:extLst>
      <p:ext uri="{BB962C8B-B14F-4D97-AF65-F5344CB8AC3E}">
        <p14:creationId xmlns:p14="http://schemas.microsoft.com/office/powerpoint/2010/main" val="18827416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5" name="Group 44">
            <a:extLst>
              <a:ext uri="{FF2B5EF4-FFF2-40B4-BE49-F238E27FC236}">
                <a16:creationId xmlns:a16="http://schemas.microsoft.com/office/drawing/2014/main" id="{5DDCF0EA-8AD3-7E17-25E7-94E154E220CE}"/>
              </a:ext>
            </a:extLst>
          </p:cNvPr>
          <p:cNvGrpSpPr/>
          <p:nvPr/>
        </p:nvGrpSpPr>
        <p:grpSpPr>
          <a:xfrm>
            <a:off x="329978" y="0"/>
            <a:ext cx="4242574" cy="6858000"/>
            <a:chOff x="4377127" y="0"/>
            <a:chExt cx="4242574" cy="6858000"/>
          </a:xfrm>
        </p:grpSpPr>
        <p:grpSp>
          <p:nvGrpSpPr>
            <p:cNvPr id="46" name="Group 45">
              <a:extLst>
                <a:ext uri="{FF2B5EF4-FFF2-40B4-BE49-F238E27FC236}">
                  <a16:creationId xmlns:a16="http://schemas.microsoft.com/office/drawing/2014/main" id="{D6D64113-3039-41E6-90D5-2CC576F55DEF}"/>
                </a:ext>
              </a:extLst>
            </p:cNvPr>
            <p:cNvGrpSpPr/>
            <p:nvPr/>
          </p:nvGrpSpPr>
          <p:grpSpPr>
            <a:xfrm>
              <a:off x="4377127" y="0"/>
              <a:ext cx="4242574" cy="6858000"/>
              <a:chOff x="4377127" y="0"/>
              <a:chExt cx="4242574" cy="6858000"/>
            </a:xfrm>
          </p:grpSpPr>
          <p:pic>
            <p:nvPicPr>
              <p:cNvPr id="54" name="Picture 53" descr="A diagram of a cell membrane&#10;&#10;AI-generated content may be incorrect.">
                <a:extLst>
                  <a:ext uri="{FF2B5EF4-FFF2-40B4-BE49-F238E27FC236}">
                    <a16:creationId xmlns:a16="http://schemas.microsoft.com/office/drawing/2014/main" id="{AFBE5BB8-AE8D-6505-92BA-9F6957668A23}"/>
                  </a:ext>
                </a:extLst>
              </p:cNvPr>
              <p:cNvPicPr>
                <a:picLocks noChangeAspect="1"/>
              </p:cNvPicPr>
              <p:nvPr/>
            </p:nvPicPr>
            <p:blipFill>
              <a:blip r:embed="rId3"/>
              <a:stretch>
                <a:fillRect/>
              </a:stretch>
            </p:blipFill>
            <p:spPr>
              <a:xfrm>
                <a:off x="4377127" y="0"/>
                <a:ext cx="3745081" cy="6858000"/>
              </a:xfrm>
              <a:prstGeom prst="rect">
                <a:avLst/>
              </a:prstGeom>
            </p:spPr>
          </p:pic>
          <p:grpSp>
            <p:nvGrpSpPr>
              <p:cNvPr id="55" name="Group 54">
                <a:extLst>
                  <a:ext uri="{FF2B5EF4-FFF2-40B4-BE49-F238E27FC236}">
                    <a16:creationId xmlns:a16="http://schemas.microsoft.com/office/drawing/2014/main" id="{71311150-522C-18F9-38F8-F31BC43AE047}"/>
                  </a:ext>
                </a:extLst>
              </p:cNvPr>
              <p:cNvGrpSpPr>
                <a:grpSpLocks noChangeAspect="1"/>
              </p:cNvGrpSpPr>
              <p:nvPr/>
            </p:nvGrpSpPr>
            <p:grpSpPr>
              <a:xfrm rot="5400000">
                <a:off x="7576294" y="3769603"/>
                <a:ext cx="634772" cy="1452042"/>
                <a:chOff x="5453974" y="4980562"/>
                <a:chExt cx="693907" cy="1587313"/>
              </a:xfrm>
            </p:grpSpPr>
            <p:sp>
              <p:nvSpPr>
                <p:cNvPr id="58" name="Block Arc 57">
                  <a:extLst>
                    <a:ext uri="{FF2B5EF4-FFF2-40B4-BE49-F238E27FC236}">
                      <a16:creationId xmlns:a16="http://schemas.microsoft.com/office/drawing/2014/main" id="{0A55B637-7B61-F828-CB64-793B84A53E14}"/>
                    </a:ext>
                  </a:extLst>
                </p:cNvPr>
                <p:cNvSpPr/>
                <p:nvPr/>
              </p:nvSpPr>
              <p:spPr>
                <a:xfrm rot="10800000">
                  <a:off x="5453974" y="4980562"/>
                  <a:ext cx="693907" cy="862519"/>
                </a:xfrm>
                <a:prstGeom prst="blockArc">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ectangle 58">
                  <a:extLst>
                    <a:ext uri="{FF2B5EF4-FFF2-40B4-BE49-F238E27FC236}">
                      <a16:creationId xmlns:a16="http://schemas.microsoft.com/office/drawing/2014/main" id="{898AA3D1-6FE3-BA0C-1DA5-5119E7AC05E3}"/>
                    </a:ext>
                  </a:extLst>
                </p:cNvPr>
                <p:cNvSpPr/>
                <p:nvPr/>
              </p:nvSpPr>
              <p:spPr>
                <a:xfrm>
                  <a:off x="5713378" y="5705357"/>
                  <a:ext cx="175098" cy="862518"/>
                </a:xfrm>
                <a:prstGeom prst="rect">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6" name="Oval 55">
                <a:extLst>
                  <a:ext uri="{FF2B5EF4-FFF2-40B4-BE49-F238E27FC236}">
                    <a16:creationId xmlns:a16="http://schemas.microsoft.com/office/drawing/2014/main" id="{7C5DECEF-4E82-247B-5D67-DB24CC3FA322}"/>
                  </a:ext>
                </a:extLst>
              </p:cNvPr>
              <p:cNvSpPr/>
              <p:nvPr/>
            </p:nvSpPr>
            <p:spPr>
              <a:xfrm>
                <a:off x="8068725" y="4399078"/>
                <a:ext cx="201486" cy="198809"/>
              </a:xfrm>
              <a:prstGeom prst="ellipse">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Up Arrow 56">
                <a:extLst>
                  <a:ext uri="{FF2B5EF4-FFF2-40B4-BE49-F238E27FC236}">
                    <a16:creationId xmlns:a16="http://schemas.microsoft.com/office/drawing/2014/main" id="{82B10E96-18A7-7BD5-D867-4E1F49E84F8A}"/>
                  </a:ext>
                </a:extLst>
              </p:cNvPr>
              <p:cNvSpPr/>
              <p:nvPr/>
            </p:nvSpPr>
            <p:spPr>
              <a:xfrm rot="16200000">
                <a:off x="6599581" y="4073138"/>
                <a:ext cx="145142" cy="844970"/>
              </a:xfrm>
              <a:prstGeom prst="upArrow">
                <a:avLst/>
              </a:prstGeom>
              <a:solidFill>
                <a:srgbClr val="C11C84"/>
              </a:solidFill>
              <a:ln>
                <a:solidFill>
                  <a:srgbClr val="C11C8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Oval 46">
              <a:extLst>
                <a:ext uri="{FF2B5EF4-FFF2-40B4-BE49-F238E27FC236}">
                  <a16:creationId xmlns:a16="http://schemas.microsoft.com/office/drawing/2014/main" id="{5E290C0C-BE26-CDCB-BE9B-0D076385B0B4}"/>
                </a:ext>
              </a:extLst>
            </p:cNvPr>
            <p:cNvSpPr/>
            <p:nvPr/>
          </p:nvSpPr>
          <p:spPr>
            <a:xfrm>
              <a:off x="5740284" y="4526579"/>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5E2667E-CEEC-22AF-31BC-761FA1C544FA}"/>
                </a:ext>
              </a:extLst>
            </p:cNvPr>
            <p:cNvSpPr/>
            <p:nvPr/>
          </p:nvSpPr>
          <p:spPr>
            <a:xfrm>
              <a:off x="5127013" y="3729118"/>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80F5EA0-510C-A448-65CB-93C5AE009BC3}"/>
                </a:ext>
              </a:extLst>
            </p:cNvPr>
            <p:cNvSpPr/>
            <p:nvPr/>
          </p:nvSpPr>
          <p:spPr>
            <a:xfrm>
              <a:off x="5825395" y="4172244"/>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8620A381-46CE-615A-7D94-56B4E5F5F3BC}"/>
                </a:ext>
              </a:extLst>
            </p:cNvPr>
            <p:cNvSpPr/>
            <p:nvPr/>
          </p:nvSpPr>
          <p:spPr>
            <a:xfrm>
              <a:off x="5442078" y="4245433"/>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9FC9E8F0-7372-F0A7-1347-AE99CFC968C3}"/>
                </a:ext>
              </a:extLst>
            </p:cNvPr>
            <p:cNvSpPr/>
            <p:nvPr/>
          </p:nvSpPr>
          <p:spPr>
            <a:xfrm>
              <a:off x="5486257" y="3879613"/>
              <a:ext cx="221202" cy="222584"/>
            </a:xfrm>
            <a:prstGeom prst="ellipse">
              <a:avLst/>
            </a:prstGeom>
            <a:solidFill>
              <a:schemeClr val="accent5">
                <a:lumMod val="20000"/>
                <a:lumOff val="8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C3B9E7C5-6084-3E9A-35BA-415D8AAA92DA}"/>
                </a:ext>
              </a:extLst>
            </p:cNvPr>
            <p:cNvSpPr/>
            <p:nvPr/>
          </p:nvSpPr>
          <p:spPr>
            <a:xfrm>
              <a:off x="4826947" y="3429000"/>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8D760851-7C52-0E5B-2C44-65929E08407E}"/>
                </a:ext>
              </a:extLst>
            </p:cNvPr>
            <p:cNvSpPr/>
            <p:nvPr/>
          </p:nvSpPr>
          <p:spPr>
            <a:xfrm>
              <a:off x="4580197" y="3065992"/>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410178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973540-1CD1-3C70-2EDE-1B8E2EFBAC40}"/>
            </a:ext>
          </a:extLst>
        </p:cNvPr>
        <p:cNvGrpSpPr/>
        <p:nvPr/>
      </p:nvGrpSpPr>
      <p:grpSpPr>
        <a:xfrm>
          <a:off x="0" y="0"/>
          <a:ext cx="0" cy="0"/>
          <a:chOff x="0" y="0"/>
          <a:chExt cx="0" cy="0"/>
        </a:xfrm>
      </p:grpSpPr>
      <p:grpSp>
        <p:nvGrpSpPr>
          <p:cNvPr id="45" name="Group 44">
            <a:extLst>
              <a:ext uri="{FF2B5EF4-FFF2-40B4-BE49-F238E27FC236}">
                <a16:creationId xmlns:a16="http://schemas.microsoft.com/office/drawing/2014/main" id="{50B68181-E8C4-A139-5B6A-D11B3B7CC965}"/>
              </a:ext>
            </a:extLst>
          </p:cNvPr>
          <p:cNvGrpSpPr/>
          <p:nvPr/>
        </p:nvGrpSpPr>
        <p:grpSpPr>
          <a:xfrm>
            <a:off x="329978" y="0"/>
            <a:ext cx="4242574" cy="6858000"/>
            <a:chOff x="4377127" y="0"/>
            <a:chExt cx="4242574" cy="6858000"/>
          </a:xfrm>
        </p:grpSpPr>
        <p:grpSp>
          <p:nvGrpSpPr>
            <p:cNvPr id="46" name="Group 45">
              <a:extLst>
                <a:ext uri="{FF2B5EF4-FFF2-40B4-BE49-F238E27FC236}">
                  <a16:creationId xmlns:a16="http://schemas.microsoft.com/office/drawing/2014/main" id="{A9BB8C9E-AB98-EC9A-FF1D-68E471439EFF}"/>
                </a:ext>
              </a:extLst>
            </p:cNvPr>
            <p:cNvGrpSpPr/>
            <p:nvPr/>
          </p:nvGrpSpPr>
          <p:grpSpPr>
            <a:xfrm>
              <a:off x="4377127" y="0"/>
              <a:ext cx="4242574" cy="6858000"/>
              <a:chOff x="4377127" y="0"/>
              <a:chExt cx="4242574" cy="6858000"/>
            </a:xfrm>
          </p:grpSpPr>
          <p:pic>
            <p:nvPicPr>
              <p:cNvPr id="54" name="Picture 53" descr="A diagram of a cell membrane&#10;&#10;AI-generated content may be incorrect.">
                <a:extLst>
                  <a:ext uri="{FF2B5EF4-FFF2-40B4-BE49-F238E27FC236}">
                    <a16:creationId xmlns:a16="http://schemas.microsoft.com/office/drawing/2014/main" id="{70FD3811-42D1-A6BB-D37A-B8FB8764881F}"/>
                  </a:ext>
                </a:extLst>
              </p:cNvPr>
              <p:cNvPicPr>
                <a:picLocks noChangeAspect="1"/>
              </p:cNvPicPr>
              <p:nvPr/>
            </p:nvPicPr>
            <p:blipFill>
              <a:blip r:embed="rId3"/>
              <a:stretch>
                <a:fillRect/>
              </a:stretch>
            </p:blipFill>
            <p:spPr>
              <a:xfrm>
                <a:off x="4377127" y="0"/>
                <a:ext cx="3745081" cy="6858000"/>
              </a:xfrm>
              <a:prstGeom prst="rect">
                <a:avLst/>
              </a:prstGeom>
            </p:spPr>
          </p:pic>
          <p:grpSp>
            <p:nvGrpSpPr>
              <p:cNvPr id="55" name="Group 54">
                <a:extLst>
                  <a:ext uri="{FF2B5EF4-FFF2-40B4-BE49-F238E27FC236}">
                    <a16:creationId xmlns:a16="http://schemas.microsoft.com/office/drawing/2014/main" id="{1D334FA1-2892-C747-7F41-C49355BDF748}"/>
                  </a:ext>
                </a:extLst>
              </p:cNvPr>
              <p:cNvGrpSpPr>
                <a:grpSpLocks noChangeAspect="1"/>
              </p:cNvGrpSpPr>
              <p:nvPr/>
            </p:nvGrpSpPr>
            <p:grpSpPr>
              <a:xfrm rot="5400000">
                <a:off x="7576294" y="3769603"/>
                <a:ext cx="634772" cy="1452042"/>
                <a:chOff x="5453974" y="4980562"/>
                <a:chExt cx="693907" cy="1587313"/>
              </a:xfrm>
            </p:grpSpPr>
            <p:sp>
              <p:nvSpPr>
                <p:cNvPr id="58" name="Block Arc 57">
                  <a:extLst>
                    <a:ext uri="{FF2B5EF4-FFF2-40B4-BE49-F238E27FC236}">
                      <a16:creationId xmlns:a16="http://schemas.microsoft.com/office/drawing/2014/main" id="{C9D42307-983D-EE41-9634-F6A7E6E1DEAF}"/>
                    </a:ext>
                  </a:extLst>
                </p:cNvPr>
                <p:cNvSpPr/>
                <p:nvPr/>
              </p:nvSpPr>
              <p:spPr>
                <a:xfrm rot="10800000">
                  <a:off x="5453974" y="4980562"/>
                  <a:ext cx="693907" cy="862519"/>
                </a:xfrm>
                <a:prstGeom prst="blockArc">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ectangle 58">
                  <a:extLst>
                    <a:ext uri="{FF2B5EF4-FFF2-40B4-BE49-F238E27FC236}">
                      <a16:creationId xmlns:a16="http://schemas.microsoft.com/office/drawing/2014/main" id="{C91CB4A1-24CB-745B-E80B-80E88E40CBC4}"/>
                    </a:ext>
                  </a:extLst>
                </p:cNvPr>
                <p:cNvSpPr/>
                <p:nvPr/>
              </p:nvSpPr>
              <p:spPr>
                <a:xfrm>
                  <a:off x="5713378" y="5705357"/>
                  <a:ext cx="175098" cy="862518"/>
                </a:xfrm>
                <a:prstGeom prst="rect">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6" name="Oval 55">
                <a:extLst>
                  <a:ext uri="{FF2B5EF4-FFF2-40B4-BE49-F238E27FC236}">
                    <a16:creationId xmlns:a16="http://schemas.microsoft.com/office/drawing/2014/main" id="{ACAC3DE9-DBB5-5E4E-8E0A-A449849FE74E}"/>
                  </a:ext>
                </a:extLst>
              </p:cNvPr>
              <p:cNvSpPr/>
              <p:nvPr/>
            </p:nvSpPr>
            <p:spPr>
              <a:xfrm>
                <a:off x="8068725" y="4399078"/>
                <a:ext cx="201486" cy="198809"/>
              </a:xfrm>
              <a:prstGeom prst="ellipse">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Up Arrow 56">
                <a:extLst>
                  <a:ext uri="{FF2B5EF4-FFF2-40B4-BE49-F238E27FC236}">
                    <a16:creationId xmlns:a16="http://schemas.microsoft.com/office/drawing/2014/main" id="{B5F7A220-9E51-3FE6-4C7E-FAEC2AF8FA0B}"/>
                  </a:ext>
                </a:extLst>
              </p:cNvPr>
              <p:cNvSpPr/>
              <p:nvPr/>
            </p:nvSpPr>
            <p:spPr>
              <a:xfrm rot="16200000">
                <a:off x="6599581" y="4073138"/>
                <a:ext cx="145142" cy="844970"/>
              </a:xfrm>
              <a:prstGeom prst="upArrow">
                <a:avLst/>
              </a:prstGeom>
              <a:solidFill>
                <a:srgbClr val="C11C84"/>
              </a:solidFill>
              <a:ln>
                <a:solidFill>
                  <a:srgbClr val="C11C8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Oval 46">
              <a:extLst>
                <a:ext uri="{FF2B5EF4-FFF2-40B4-BE49-F238E27FC236}">
                  <a16:creationId xmlns:a16="http://schemas.microsoft.com/office/drawing/2014/main" id="{C73DB86B-103B-C9D0-3A28-74816E619F26}"/>
                </a:ext>
              </a:extLst>
            </p:cNvPr>
            <p:cNvSpPr/>
            <p:nvPr/>
          </p:nvSpPr>
          <p:spPr>
            <a:xfrm>
              <a:off x="5740284" y="4526579"/>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E3EA1F9F-8145-9D50-9C04-D6B45169B72A}"/>
                </a:ext>
              </a:extLst>
            </p:cNvPr>
            <p:cNvSpPr/>
            <p:nvPr/>
          </p:nvSpPr>
          <p:spPr>
            <a:xfrm>
              <a:off x="5127013" y="3729118"/>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DE716099-3B98-BCCA-FB1F-27723A7B70EA}"/>
                </a:ext>
              </a:extLst>
            </p:cNvPr>
            <p:cNvSpPr/>
            <p:nvPr/>
          </p:nvSpPr>
          <p:spPr>
            <a:xfrm>
              <a:off x="5825395" y="4172244"/>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6FEB62D8-FADF-E96E-6F47-82466DF2D22B}"/>
                </a:ext>
              </a:extLst>
            </p:cNvPr>
            <p:cNvSpPr/>
            <p:nvPr/>
          </p:nvSpPr>
          <p:spPr>
            <a:xfrm>
              <a:off x="5442078" y="4245433"/>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590A44D-6E1F-DBE5-44FB-1D29DE55C3AA}"/>
                </a:ext>
              </a:extLst>
            </p:cNvPr>
            <p:cNvSpPr/>
            <p:nvPr/>
          </p:nvSpPr>
          <p:spPr>
            <a:xfrm>
              <a:off x="5486257" y="3879613"/>
              <a:ext cx="221202" cy="222584"/>
            </a:xfrm>
            <a:prstGeom prst="ellipse">
              <a:avLst/>
            </a:prstGeom>
            <a:solidFill>
              <a:schemeClr val="accent5">
                <a:lumMod val="20000"/>
                <a:lumOff val="8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F7BC19AF-ACE9-1A5C-1258-9FE48A7A0D1D}"/>
                </a:ext>
              </a:extLst>
            </p:cNvPr>
            <p:cNvSpPr/>
            <p:nvPr/>
          </p:nvSpPr>
          <p:spPr>
            <a:xfrm>
              <a:off x="4826947" y="3429000"/>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4A237B58-DA22-6B97-F799-C90AA5DFEE3F}"/>
                </a:ext>
              </a:extLst>
            </p:cNvPr>
            <p:cNvSpPr/>
            <p:nvPr/>
          </p:nvSpPr>
          <p:spPr>
            <a:xfrm>
              <a:off x="4580197" y="3065992"/>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8EA8E267-ABA6-B3B8-3540-E43D0D893B5E}"/>
              </a:ext>
            </a:extLst>
          </p:cNvPr>
          <p:cNvSpPr txBox="1"/>
          <p:nvPr/>
        </p:nvSpPr>
        <p:spPr>
          <a:xfrm>
            <a:off x="4461102" y="4176206"/>
            <a:ext cx="6386469" cy="461665"/>
          </a:xfrm>
          <a:prstGeom prst="rect">
            <a:avLst/>
          </a:prstGeom>
          <a:noFill/>
        </p:spPr>
        <p:txBody>
          <a:bodyPr wrap="square" rtlCol="0">
            <a:spAutoFit/>
          </a:bodyPr>
          <a:lstStyle/>
          <a:p>
            <a:pPr algn="ctr"/>
            <a:r>
              <a:rPr lang="en-US" sz="2400" dirty="0">
                <a:latin typeface="Trebuchet MS" panose="020B0703020202090204" pitchFamily="34" charset="0"/>
              </a:rPr>
              <a:t>1. </a:t>
            </a:r>
            <a:r>
              <a:rPr lang="en-US" sz="2400" dirty="0">
                <a:solidFill>
                  <a:schemeClr val="accent6"/>
                </a:solidFill>
                <a:latin typeface="Trebuchet MS" panose="020B0703020202090204" pitchFamily="34" charset="0"/>
              </a:rPr>
              <a:t>Cortisol</a:t>
            </a:r>
            <a:r>
              <a:rPr lang="en-US" sz="2400" dirty="0">
                <a:latin typeface="Trebuchet MS" panose="020B0703020202090204" pitchFamily="34" charset="0"/>
              </a:rPr>
              <a:t> binds to </a:t>
            </a:r>
            <a:r>
              <a:rPr lang="en-US" sz="2400" b="1" dirty="0">
                <a:solidFill>
                  <a:srgbClr val="EB647E"/>
                </a:solidFill>
                <a:latin typeface="Trebuchet MS" panose="020B0703020202090204" pitchFamily="34" charset="0"/>
              </a:rPr>
              <a:t>glucocorticoid receptors</a:t>
            </a:r>
          </a:p>
        </p:txBody>
      </p:sp>
    </p:spTree>
    <p:extLst>
      <p:ext uri="{BB962C8B-B14F-4D97-AF65-F5344CB8AC3E}">
        <p14:creationId xmlns:p14="http://schemas.microsoft.com/office/powerpoint/2010/main" val="32476379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270E60-37E4-6A59-C8F6-04A850B1483C}"/>
            </a:ext>
          </a:extLst>
        </p:cNvPr>
        <p:cNvGrpSpPr/>
        <p:nvPr/>
      </p:nvGrpSpPr>
      <p:grpSpPr>
        <a:xfrm>
          <a:off x="0" y="0"/>
          <a:ext cx="0" cy="0"/>
          <a:chOff x="0" y="0"/>
          <a:chExt cx="0" cy="0"/>
        </a:xfrm>
      </p:grpSpPr>
      <p:grpSp>
        <p:nvGrpSpPr>
          <p:cNvPr id="45" name="Group 44">
            <a:extLst>
              <a:ext uri="{FF2B5EF4-FFF2-40B4-BE49-F238E27FC236}">
                <a16:creationId xmlns:a16="http://schemas.microsoft.com/office/drawing/2014/main" id="{857B94F1-3F3C-A0E1-281A-D08F9A63C0DB}"/>
              </a:ext>
            </a:extLst>
          </p:cNvPr>
          <p:cNvGrpSpPr/>
          <p:nvPr/>
        </p:nvGrpSpPr>
        <p:grpSpPr>
          <a:xfrm>
            <a:off x="329978" y="0"/>
            <a:ext cx="4242574" cy="6858000"/>
            <a:chOff x="4377127" y="0"/>
            <a:chExt cx="4242574" cy="6858000"/>
          </a:xfrm>
        </p:grpSpPr>
        <p:grpSp>
          <p:nvGrpSpPr>
            <p:cNvPr id="46" name="Group 45">
              <a:extLst>
                <a:ext uri="{FF2B5EF4-FFF2-40B4-BE49-F238E27FC236}">
                  <a16:creationId xmlns:a16="http://schemas.microsoft.com/office/drawing/2014/main" id="{4BF7C1DB-7026-ED56-53DB-2BAB9794813E}"/>
                </a:ext>
              </a:extLst>
            </p:cNvPr>
            <p:cNvGrpSpPr/>
            <p:nvPr/>
          </p:nvGrpSpPr>
          <p:grpSpPr>
            <a:xfrm>
              <a:off x="4377127" y="0"/>
              <a:ext cx="4242574" cy="6858000"/>
              <a:chOff x="4377127" y="0"/>
              <a:chExt cx="4242574" cy="6858000"/>
            </a:xfrm>
          </p:grpSpPr>
          <p:pic>
            <p:nvPicPr>
              <p:cNvPr id="54" name="Picture 53" descr="A diagram of a cell membrane&#10;&#10;AI-generated content may be incorrect.">
                <a:extLst>
                  <a:ext uri="{FF2B5EF4-FFF2-40B4-BE49-F238E27FC236}">
                    <a16:creationId xmlns:a16="http://schemas.microsoft.com/office/drawing/2014/main" id="{1E3D71A0-4356-9E75-3772-342DDA07BF43}"/>
                  </a:ext>
                </a:extLst>
              </p:cNvPr>
              <p:cNvPicPr>
                <a:picLocks noChangeAspect="1"/>
              </p:cNvPicPr>
              <p:nvPr/>
            </p:nvPicPr>
            <p:blipFill>
              <a:blip r:embed="rId3"/>
              <a:stretch>
                <a:fillRect/>
              </a:stretch>
            </p:blipFill>
            <p:spPr>
              <a:xfrm>
                <a:off x="4377127" y="0"/>
                <a:ext cx="3745081" cy="6858000"/>
              </a:xfrm>
              <a:prstGeom prst="rect">
                <a:avLst/>
              </a:prstGeom>
            </p:spPr>
          </p:pic>
          <p:grpSp>
            <p:nvGrpSpPr>
              <p:cNvPr id="55" name="Group 54">
                <a:extLst>
                  <a:ext uri="{FF2B5EF4-FFF2-40B4-BE49-F238E27FC236}">
                    <a16:creationId xmlns:a16="http://schemas.microsoft.com/office/drawing/2014/main" id="{980A4413-223D-DA4E-7E89-F959CFAFC9DF}"/>
                  </a:ext>
                </a:extLst>
              </p:cNvPr>
              <p:cNvGrpSpPr>
                <a:grpSpLocks noChangeAspect="1"/>
              </p:cNvGrpSpPr>
              <p:nvPr/>
            </p:nvGrpSpPr>
            <p:grpSpPr>
              <a:xfrm rot="5400000">
                <a:off x="7576294" y="3769603"/>
                <a:ext cx="634772" cy="1452042"/>
                <a:chOff x="5453974" y="4980562"/>
                <a:chExt cx="693907" cy="1587313"/>
              </a:xfrm>
            </p:grpSpPr>
            <p:sp>
              <p:nvSpPr>
                <p:cNvPr id="58" name="Block Arc 57">
                  <a:extLst>
                    <a:ext uri="{FF2B5EF4-FFF2-40B4-BE49-F238E27FC236}">
                      <a16:creationId xmlns:a16="http://schemas.microsoft.com/office/drawing/2014/main" id="{DE526F30-5C26-D061-FD0D-24A5111BF381}"/>
                    </a:ext>
                  </a:extLst>
                </p:cNvPr>
                <p:cNvSpPr/>
                <p:nvPr/>
              </p:nvSpPr>
              <p:spPr>
                <a:xfrm rot="10800000">
                  <a:off x="5453974" y="4980562"/>
                  <a:ext cx="693907" cy="862519"/>
                </a:xfrm>
                <a:prstGeom prst="blockArc">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ectangle 58">
                  <a:extLst>
                    <a:ext uri="{FF2B5EF4-FFF2-40B4-BE49-F238E27FC236}">
                      <a16:creationId xmlns:a16="http://schemas.microsoft.com/office/drawing/2014/main" id="{E9147E0F-B42E-0B64-292A-C52088EAD2C6}"/>
                    </a:ext>
                  </a:extLst>
                </p:cNvPr>
                <p:cNvSpPr/>
                <p:nvPr/>
              </p:nvSpPr>
              <p:spPr>
                <a:xfrm>
                  <a:off x="5713378" y="5705357"/>
                  <a:ext cx="175098" cy="862518"/>
                </a:xfrm>
                <a:prstGeom prst="rect">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6" name="Oval 55">
                <a:extLst>
                  <a:ext uri="{FF2B5EF4-FFF2-40B4-BE49-F238E27FC236}">
                    <a16:creationId xmlns:a16="http://schemas.microsoft.com/office/drawing/2014/main" id="{C3A17053-D2C1-D93A-D2BA-4AD25AE6CB73}"/>
                  </a:ext>
                </a:extLst>
              </p:cNvPr>
              <p:cNvSpPr/>
              <p:nvPr/>
            </p:nvSpPr>
            <p:spPr>
              <a:xfrm>
                <a:off x="8068725" y="4399078"/>
                <a:ext cx="201486" cy="198809"/>
              </a:xfrm>
              <a:prstGeom prst="ellipse">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Up Arrow 56">
                <a:extLst>
                  <a:ext uri="{FF2B5EF4-FFF2-40B4-BE49-F238E27FC236}">
                    <a16:creationId xmlns:a16="http://schemas.microsoft.com/office/drawing/2014/main" id="{852B2402-2499-C78E-11F0-C3C5ED30A42C}"/>
                  </a:ext>
                </a:extLst>
              </p:cNvPr>
              <p:cNvSpPr/>
              <p:nvPr/>
            </p:nvSpPr>
            <p:spPr>
              <a:xfrm rot="16200000">
                <a:off x="6599581" y="4073138"/>
                <a:ext cx="145142" cy="844970"/>
              </a:xfrm>
              <a:prstGeom prst="upArrow">
                <a:avLst/>
              </a:prstGeom>
              <a:solidFill>
                <a:srgbClr val="C11C84"/>
              </a:solidFill>
              <a:ln>
                <a:solidFill>
                  <a:srgbClr val="C11C8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Oval 46">
              <a:extLst>
                <a:ext uri="{FF2B5EF4-FFF2-40B4-BE49-F238E27FC236}">
                  <a16:creationId xmlns:a16="http://schemas.microsoft.com/office/drawing/2014/main" id="{C2295809-AA6E-7B2B-94DB-B80B7143D054}"/>
                </a:ext>
              </a:extLst>
            </p:cNvPr>
            <p:cNvSpPr/>
            <p:nvPr/>
          </p:nvSpPr>
          <p:spPr>
            <a:xfrm>
              <a:off x="5740284" y="4526579"/>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36DE332A-08DD-5446-AC02-6A1D46D33C69}"/>
                </a:ext>
              </a:extLst>
            </p:cNvPr>
            <p:cNvSpPr/>
            <p:nvPr/>
          </p:nvSpPr>
          <p:spPr>
            <a:xfrm>
              <a:off x="5127013" y="3729118"/>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AE3AE363-D251-AD61-CDE2-401CDE14F8AB}"/>
                </a:ext>
              </a:extLst>
            </p:cNvPr>
            <p:cNvSpPr/>
            <p:nvPr/>
          </p:nvSpPr>
          <p:spPr>
            <a:xfrm>
              <a:off x="5825395" y="4172244"/>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9A94E4EE-1B39-DC2D-44D0-80B37E219260}"/>
                </a:ext>
              </a:extLst>
            </p:cNvPr>
            <p:cNvSpPr/>
            <p:nvPr/>
          </p:nvSpPr>
          <p:spPr>
            <a:xfrm>
              <a:off x="5442078" y="4245433"/>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1CD02A54-163B-26C4-9A15-BD0A999720FF}"/>
                </a:ext>
              </a:extLst>
            </p:cNvPr>
            <p:cNvSpPr/>
            <p:nvPr/>
          </p:nvSpPr>
          <p:spPr>
            <a:xfrm>
              <a:off x="5486257" y="3879613"/>
              <a:ext cx="221202" cy="222584"/>
            </a:xfrm>
            <a:prstGeom prst="ellipse">
              <a:avLst/>
            </a:prstGeom>
            <a:solidFill>
              <a:schemeClr val="accent5">
                <a:lumMod val="20000"/>
                <a:lumOff val="8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0F465909-8660-99F9-5910-F35488642C0B}"/>
                </a:ext>
              </a:extLst>
            </p:cNvPr>
            <p:cNvSpPr/>
            <p:nvPr/>
          </p:nvSpPr>
          <p:spPr>
            <a:xfrm>
              <a:off x="4826947" y="3429000"/>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5A0A7BA8-19EB-0FC1-27B2-6C4976B867AC}"/>
                </a:ext>
              </a:extLst>
            </p:cNvPr>
            <p:cNvSpPr/>
            <p:nvPr/>
          </p:nvSpPr>
          <p:spPr>
            <a:xfrm>
              <a:off x="4580197" y="3065992"/>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extBox 15">
            <a:extLst>
              <a:ext uri="{FF2B5EF4-FFF2-40B4-BE49-F238E27FC236}">
                <a16:creationId xmlns:a16="http://schemas.microsoft.com/office/drawing/2014/main" id="{C9933FB4-794D-77CA-558C-05C401B5D084}"/>
              </a:ext>
            </a:extLst>
          </p:cNvPr>
          <p:cNvSpPr txBox="1"/>
          <p:nvPr/>
        </p:nvSpPr>
        <p:spPr>
          <a:xfrm>
            <a:off x="4075059" y="3309459"/>
            <a:ext cx="6548514" cy="461665"/>
          </a:xfrm>
          <a:prstGeom prst="rect">
            <a:avLst/>
          </a:prstGeom>
          <a:noFill/>
        </p:spPr>
        <p:txBody>
          <a:bodyPr wrap="square" rtlCol="0">
            <a:spAutoFit/>
          </a:bodyPr>
          <a:lstStyle/>
          <a:p>
            <a:pPr algn="ctr"/>
            <a:r>
              <a:rPr lang="en-US" sz="2400" dirty="0">
                <a:latin typeface="Trebuchet MS" panose="020B0703020202090204" pitchFamily="34" charset="0"/>
              </a:rPr>
              <a:t>2. </a:t>
            </a:r>
            <a:r>
              <a:rPr lang="en-US" sz="2400" dirty="0">
                <a:solidFill>
                  <a:srgbClr val="7030A0"/>
                </a:solidFill>
                <a:latin typeface="Trebuchet MS" panose="020B0703020202090204" pitchFamily="34" charset="0"/>
              </a:rPr>
              <a:t>Endocannabinoid (</a:t>
            </a:r>
            <a:r>
              <a:rPr lang="en-US" sz="2400" dirty="0" err="1">
                <a:solidFill>
                  <a:srgbClr val="7030A0"/>
                </a:solidFill>
                <a:latin typeface="Trebuchet MS" panose="020B0703020202090204" pitchFamily="34" charset="0"/>
              </a:rPr>
              <a:t>eCB</a:t>
            </a:r>
            <a:r>
              <a:rPr lang="en-US" sz="2400" dirty="0">
                <a:solidFill>
                  <a:srgbClr val="7030A0"/>
                </a:solidFill>
                <a:latin typeface="Trebuchet MS" panose="020B0703020202090204" pitchFamily="34" charset="0"/>
              </a:rPr>
              <a:t>)</a:t>
            </a:r>
            <a:r>
              <a:rPr lang="en-US" sz="2400" dirty="0">
                <a:latin typeface="Trebuchet MS" panose="020B0703020202090204" pitchFamily="34" charset="0"/>
              </a:rPr>
              <a:t> synthesis increases</a:t>
            </a:r>
            <a:endParaRPr lang="en-US" sz="2400" b="1" dirty="0">
              <a:latin typeface="Trebuchet MS" panose="020B0703020202090204" pitchFamily="34" charset="0"/>
            </a:endParaRPr>
          </a:p>
        </p:txBody>
      </p:sp>
      <p:sp>
        <p:nvSpPr>
          <p:cNvPr id="14" name="TextBox 13">
            <a:extLst>
              <a:ext uri="{FF2B5EF4-FFF2-40B4-BE49-F238E27FC236}">
                <a16:creationId xmlns:a16="http://schemas.microsoft.com/office/drawing/2014/main" id="{86677EBF-9878-15AE-6DF1-D5F30C5712B4}"/>
              </a:ext>
            </a:extLst>
          </p:cNvPr>
          <p:cNvSpPr txBox="1"/>
          <p:nvPr/>
        </p:nvSpPr>
        <p:spPr>
          <a:xfrm>
            <a:off x="4461102" y="4176206"/>
            <a:ext cx="6386469" cy="461665"/>
          </a:xfrm>
          <a:prstGeom prst="rect">
            <a:avLst/>
          </a:prstGeom>
          <a:noFill/>
        </p:spPr>
        <p:txBody>
          <a:bodyPr wrap="square" rtlCol="0">
            <a:spAutoFit/>
          </a:bodyPr>
          <a:lstStyle/>
          <a:p>
            <a:pPr algn="ctr"/>
            <a:r>
              <a:rPr lang="en-US" sz="2400" dirty="0">
                <a:latin typeface="Trebuchet MS" panose="020B0703020202090204" pitchFamily="34" charset="0"/>
              </a:rPr>
              <a:t>1. </a:t>
            </a:r>
            <a:r>
              <a:rPr lang="en-US" sz="2400" dirty="0">
                <a:solidFill>
                  <a:schemeClr val="accent6"/>
                </a:solidFill>
                <a:latin typeface="Trebuchet MS" panose="020B0703020202090204" pitchFamily="34" charset="0"/>
              </a:rPr>
              <a:t>Cortisol</a:t>
            </a:r>
            <a:r>
              <a:rPr lang="en-US" sz="2400" dirty="0">
                <a:latin typeface="Trebuchet MS" panose="020B0703020202090204" pitchFamily="34" charset="0"/>
              </a:rPr>
              <a:t> binds to </a:t>
            </a:r>
            <a:r>
              <a:rPr lang="en-US" sz="2400" b="1" dirty="0">
                <a:solidFill>
                  <a:srgbClr val="EB647E"/>
                </a:solidFill>
                <a:latin typeface="Trebuchet MS" panose="020B0703020202090204" pitchFamily="34" charset="0"/>
              </a:rPr>
              <a:t>glucocorticoid receptors</a:t>
            </a:r>
          </a:p>
        </p:txBody>
      </p:sp>
    </p:spTree>
    <p:extLst>
      <p:ext uri="{BB962C8B-B14F-4D97-AF65-F5344CB8AC3E}">
        <p14:creationId xmlns:p14="http://schemas.microsoft.com/office/powerpoint/2010/main" val="33547770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D82200-12C1-43E4-6A2C-3C8B944EDAE8}"/>
            </a:ext>
          </a:extLst>
        </p:cNvPr>
        <p:cNvGrpSpPr/>
        <p:nvPr/>
      </p:nvGrpSpPr>
      <p:grpSpPr>
        <a:xfrm>
          <a:off x="0" y="0"/>
          <a:ext cx="0" cy="0"/>
          <a:chOff x="0" y="0"/>
          <a:chExt cx="0" cy="0"/>
        </a:xfrm>
      </p:grpSpPr>
      <p:grpSp>
        <p:nvGrpSpPr>
          <p:cNvPr id="45" name="Group 44">
            <a:extLst>
              <a:ext uri="{FF2B5EF4-FFF2-40B4-BE49-F238E27FC236}">
                <a16:creationId xmlns:a16="http://schemas.microsoft.com/office/drawing/2014/main" id="{C7490D4E-2F44-EC56-1DAF-680C8276E640}"/>
              </a:ext>
            </a:extLst>
          </p:cNvPr>
          <p:cNvGrpSpPr/>
          <p:nvPr/>
        </p:nvGrpSpPr>
        <p:grpSpPr>
          <a:xfrm>
            <a:off x="329978" y="0"/>
            <a:ext cx="4242574" cy="6858000"/>
            <a:chOff x="4377127" y="0"/>
            <a:chExt cx="4242574" cy="6858000"/>
          </a:xfrm>
        </p:grpSpPr>
        <p:grpSp>
          <p:nvGrpSpPr>
            <p:cNvPr id="46" name="Group 45">
              <a:extLst>
                <a:ext uri="{FF2B5EF4-FFF2-40B4-BE49-F238E27FC236}">
                  <a16:creationId xmlns:a16="http://schemas.microsoft.com/office/drawing/2014/main" id="{5A417467-C829-DF8F-016E-01619EE5AFA6}"/>
                </a:ext>
              </a:extLst>
            </p:cNvPr>
            <p:cNvGrpSpPr/>
            <p:nvPr/>
          </p:nvGrpSpPr>
          <p:grpSpPr>
            <a:xfrm>
              <a:off x="4377127" y="0"/>
              <a:ext cx="4242574" cy="6858000"/>
              <a:chOff x="4377127" y="0"/>
              <a:chExt cx="4242574" cy="6858000"/>
            </a:xfrm>
          </p:grpSpPr>
          <p:pic>
            <p:nvPicPr>
              <p:cNvPr id="54" name="Picture 53" descr="A diagram of a cell membrane&#10;&#10;AI-generated content may be incorrect.">
                <a:extLst>
                  <a:ext uri="{FF2B5EF4-FFF2-40B4-BE49-F238E27FC236}">
                    <a16:creationId xmlns:a16="http://schemas.microsoft.com/office/drawing/2014/main" id="{711BCBED-6A6B-C9FB-C396-A936C0BB69CC}"/>
                  </a:ext>
                </a:extLst>
              </p:cNvPr>
              <p:cNvPicPr>
                <a:picLocks noChangeAspect="1"/>
              </p:cNvPicPr>
              <p:nvPr/>
            </p:nvPicPr>
            <p:blipFill>
              <a:blip r:embed="rId3"/>
              <a:stretch>
                <a:fillRect/>
              </a:stretch>
            </p:blipFill>
            <p:spPr>
              <a:xfrm>
                <a:off x="4377127" y="0"/>
                <a:ext cx="3745081" cy="6858000"/>
              </a:xfrm>
              <a:prstGeom prst="rect">
                <a:avLst/>
              </a:prstGeom>
            </p:spPr>
          </p:pic>
          <p:grpSp>
            <p:nvGrpSpPr>
              <p:cNvPr id="55" name="Group 54">
                <a:extLst>
                  <a:ext uri="{FF2B5EF4-FFF2-40B4-BE49-F238E27FC236}">
                    <a16:creationId xmlns:a16="http://schemas.microsoft.com/office/drawing/2014/main" id="{414F88F2-D572-5529-9C00-DD1CE2445C9F}"/>
                  </a:ext>
                </a:extLst>
              </p:cNvPr>
              <p:cNvGrpSpPr>
                <a:grpSpLocks noChangeAspect="1"/>
              </p:cNvGrpSpPr>
              <p:nvPr/>
            </p:nvGrpSpPr>
            <p:grpSpPr>
              <a:xfrm rot="5400000">
                <a:off x="7576294" y="3769603"/>
                <a:ext cx="634772" cy="1452042"/>
                <a:chOff x="5453974" y="4980562"/>
                <a:chExt cx="693907" cy="1587313"/>
              </a:xfrm>
            </p:grpSpPr>
            <p:sp>
              <p:nvSpPr>
                <p:cNvPr id="58" name="Block Arc 57">
                  <a:extLst>
                    <a:ext uri="{FF2B5EF4-FFF2-40B4-BE49-F238E27FC236}">
                      <a16:creationId xmlns:a16="http://schemas.microsoft.com/office/drawing/2014/main" id="{C39ED485-D402-D040-0FC7-615F0FD94A04}"/>
                    </a:ext>
                  </a:extLst>
                </p:cNvPr>
                <p:cNvSpPr/>
                <p:nvPr/>
              </p:nvSpPr>
              <p:spPr>
                <a:xfrm rot="10800000">
                  <a:off x="5453974" y="4980562"/>
                  <a:ext cx="693907" cy="862519"/>
                </a:xfrm>
                <a:prstGeom prst="blockArc">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ectangle 58">
                  <a:extLst>
                    <a:ext uri="{FF2B5EF4-FFF2-40B4-BE49-F238E27FC236}">
                      <a16:creationId xmlns:a16="http://schemas.microsoft.com/office/drawing/2014/main" id="{379945EA-0522-B47E-CF33-DFABDD37E755}"/>
                    </a:ext>
                  </a:extLst>
                </p:cNvPr>
                <p:cNvSpPr/>
                <p:nvPr/>
              </p:nvSpPr>
              <p:spPr>
                <a:xfrm>
                  <a:off x="5713378" y="5705357"/>
                  <a:ext cx="175098" cy="862518"/>
                </a:xfrm>
                <a:prstGeom prst="rect">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6" name="Oval 55">
                <a:extLst>
                  <a:ext uri="{FF2B5EF4-FFF2-40B4-BE49-F238E27FC236}">
                    <a16:creationId xmlns:a16="http://schemas.microsoft.com/office/drawing/2014/main" id="{9EF314C4-F4B9-062B-BFC0-9522881E27F2}"/>
                  </a:ext>
                </a:extLst>
              </p:cNvPr>
              <p:cNvSpPr/>
              <p:nvPr/>
            </p:nvSpPr>
            <p:spPr>
              <a:xfrm>
                <a:off x="8068725" y="4399078"/>
                <a:ext cx="201486" cy="198809"/>
              </a:xfrm>
              <a:prstGeom prst="ellipse">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Up Arrow 56">
                <a:extLst>
                  <a:ext uri="{FF2B5EF4-FFF2-40B4-BE49-F238E27FC236}">
                    <a16:creationId xmlns:a16="http://schemas.microsoft.com/office/drawing/2014/main" id="{DAE04080-52DA-90BC-FB95-8518899A3CD8}"/>
                  </a:ext>
                </a:extLst>
              </p:cNvPr>
              <p:cNvSpPr/>
              <p:nvPr/>
            </p:nvSpPr>
            <p:spPr>
              <a:xfrm rot="16200000">
                <a:off x="6599581" y="4073138"/>
                <a:ext cx="145142" cy="844970"/>
              </a:xfrm>
              <a:prstGeom prst="upArrow">
                <a:avLst/>
              </a:prstGeom>
              <a:solidFill>
                <a:srgbClr val="C11C84"/>
              </a:solidFill>
              <a:ln>
                <a:solidFill>
                  <a:srgbClr val="C11C8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Oval 46">
              <a:extLst>
                <a:ext uri="{FF2B5EF4-FFF2-40B4-BE49-F238E27FC236}">
                  <a16:creationId xmlns:a16="http://schemas.microsoft.com/office/drawing/2014/main" id="{03AF140E-C743-08F3-173D-C47184C26378}"/>
                </a:ext>
              </a:extLst>
            </p:cNvPr>
            <p:cNvSpPr/>
            <p:nvPr/>
          </p:nvSpPr>
          <p:spPr>
            <a:xfrm>
              <a:off x="5740284" y="4526579"/>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63653194-0822-525E-9310-047169C57B3C}"/>
                </a:ext>
              </a:extLst>
            </p:cNvPr>
            <p:cNvSpPr/>
            <p:nvPr/>
          </p:nvSpPr>
          <p:spPr>
            <a:xfrm>
              <a:off x="5127013" y="3729118"/>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8AC9C76B-A5EC-8B9C-BF64-4E771B5E67DD}"/>
                </a:ext>
              </a:extLst>
            </p:cNvPr>
            <p:cNvSpPr/>
            <p:nvPr/>
          </p:nvSpPr>
          <p:spPr>
            <a:xfrm>
              <a:off x="5825395" y="4172244"/>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43C523B2-7E76-6339-D22E-E6700096FFD9}"/>
                </a:ext>
              </a:extLst>
            </p:cNvPr>
            <p:cNvSpPr/>
            <p:nvPr/>
          </p:nvSpPr>
          <p:spPr>
            <a:xfrm>
              <a:off x="5442078" y="4245433"/>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C7B70C1D-EC63-CC7F-4887-D73252D330E2}"/>
                </a:ext>
              </a:extLst>
            </p:cNvPr>
            <p:cNvSpPr/>
            <p:nvPr/>
          </p:nvSpPr>
          <p:spPr>
            <a:xfrm>
              <a:off x="5486257" y="3879613"/>
              <a:ext cx="221202" cy="222584"/>
            </a:xfrm>
            <a:prstGeom prst="ellipse">
              <a:avLst/>
            </a:prstGeom>
            <a:solidFill>
              <a:schemeClr val="accent5">
                <a:lumMod val="20000"/>
                <a:lumOff val="8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D2DABBF8-6007-131B-71DE-188EF4525D17}"/>
                </a:ext>
              </a:extLst>
            </p:cNvPr>
            <p:cNvSpPr/>
            <p:nvPr/>
          </p:nvSpPr>
          <p:spPr>
            <a:xfrm>
              <a:off x="4826947" y="3429000"/>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C23046C2-8B82-8F66-D146-3E80CA02EA83}"/>
                </a:ext>
              </a:extLst>
            </p:cNvPr>
            <p:cNvSpPr/>
            <p:nvPr/>
          </p:nvSpPr>
          <p:spPr>
            <a:xfrm>
              <a:off x="4580197" y="3065992"/>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extBox 16">
            <a:extLst>
              <a:ext uri="{FF2B5EF4-FFF2-40B4-BE49-F238E27FC236}">
                <a16:creationId xmlns:a16="http://schemas.microsoft.com/office/drawing/2014/main" id="{A74357DD-453C-3747-1052-377E1A702308}"/>
              </a:ext>
            </a:extLst>
          </p:cNvPr>
          <p:cNvSpPr txBox="1"/>
          <p:nvPr/>
        </p:nvSpPr>
        <p:spPr>
          <a:xfrm>
            <a:off x="3047487" y="2448930"/>
            <a:ext cx="8087945" cy="461665"/>
          </a:xfrm>
          <a:prstGeom prst="rect">
            <a:avLst/>
          </a:prstGeom>
          <a:noFill/>
        </p:spPr>
        <p:txBody>
          <a:bodyPr wrap="square" rtlCol="0">
            <a:spAutoFit/>
          </a:bodyPr>
          <a:lstStyle/>
          <a:p>
            <a:pPr algn="ctr"/>
            <a:r>
              <a:rPr lang="en-US" sz="2400" dirty="0">
                <a:latin typeface="Trebuchet MS" panose="020B0703020202090204" pitchFamily="34" charset="0"/>
              </a:rPr>
              <a:t>3. </a:t>
            </a:r>
            <a:r>
              <a:rPr lang="en-US" sz="2400" dirty="0" err="1">
                <a:solidFill>
                  <a:srgbClr val="7030A0"/>
                </a:solidFill>
                <a:latin typeface="Trebuchet MS" panose="020B0703020202090204" pitchFamily="34" charset="0"/>
              </a:rPr>
              <a:t>eCBs</a:t>
            </a:r>
            <a:r>
              <a:rPr lang="en-US" sz="2400" dirty="0">
                <a:latin typeface="Trebuchet MS" panose="020B0703020202090204" pitchFamily="34" charset="0"/>
              </a:rPr>
              <a:t> travel backwards and activate </a:t>
            </a:r>
            <a:r>
              <a:rPr lang="en-US" sz="2400" b="1" dirty="0">
                <a:solidFill>
                  <a:srgbClr val="C11C84"/>
                </a:solidFill>
                <a:latin typeface="Trebuchet MS" panose="020B0703020202090204" pitchFamily="34" charset="0"/>
              </a:rPr>
              <a:t>CB1Rs</a:t>
            </a:r>
          </a:p>
        </p:txBody>
      </p:sp>
      <p:sp>
        <p:nvSpPr>
          <p:cNvPr id="16" name="TextBox 15">
            <a:extLst>
              <a:ext uri="{FF2B5EF4-FFF2-40B4-BE49-F238E27FC236}">
                <a16:creationId xmlns:a16="http://schemas.microsoft.com/office/drawing/2014/main" id="{9705925C-199B-20E0-2CC1-17CF2C1891B7}"/>
              </a:ext>
            </a:extLst>
          </p:cNvPr>
          <p:cNvSpPr txBox="1"/>
          <p:nvPr/>
        </p:nvSpPr>
        <p:spPr>
          <a:xfrm>
            <a:off x="4075059" y="3309459"/>
            <a:ext cx="6548514" cy="461665"/>
          </a:xfrm>
          <a:prstGeom prst="rect">
            <a:avLst/>
          </a:prstGeom>
          <a:noFill/>
        </p:spPr>
        <p:txBody>
          <a:bodyPr wrap="square" rtlCol="0">
            <a:spAutoFit/>
          </a:bodyPr>
          <a:lstStyle/>
          <a:p>
            <a:pPr algn="ctr"/>
            <a:r>
              <a:rPr lang="en-US" sz="2400" dirty="0">
                <a:latin typeface="Trebuchet MS" panose="020B0703020202090204" pitchFamily="34" charset="0"/>
              </a:rPr>
              <a:t>2. </a:t>
            </a:r>
            <a:r>
              <a:rPr lang="en-US" sz="2400" dirty="0">
                <a:solidFill>
                  <a:srgbClr val="7030A0"/>
                </a:solidFill>
                <a:latin typeface="Trebuchet MS" panose="020B0703020202090204" pitchFamily="34" charset="0"/>
              </a:rPr>
              <a:t>Endocannabinoid (</a:t>
            </a:r>
            <a:r>
              <a:rPr lang="en-US" sz="2400" dirty="0" err="1">
                <a:solidFill>
                  <a:srgbClr val="7030A0"/>
                </a:solidFill>
                <a:latin typeface="Trebuchet MS" panose="020B0703020202090204" pitchFamily="34" charset="0"/>
              </a:rPr>
              <a:t>eCB</a:t>
            </a:r>
            <a:r>
              <a:rPr lang="en-US" sz="2400" dirty="0">
                <a:solidFill>
                  <a:srgbClr val="7030A0"/>
                </a:solidFill>
                <a:latin typeface="Trebuchet MS" panose="020B0703020202090204" pitchFamily="34" charset="0"/>
              </a:rPr>
              <a:t>)</a:t>
            </a:r>
            <a:r>
              <a:rPr lang="en-US" sz="2400" dirty="0">
                <a:latin typeface="Trebuchet MS" panose="020B0703020202090204" pitchFamily="34" charset="0"/>
              </a:rPr>
              <a:t> synthesis increases</a:t>
            </a:r>
            <a:endParaRPr lang="en-US" sz="2400" b="1" dirty="0">
              <a:latin typeface="Trebuchet MS" panose="020B0703020202090204" pitchFamily="34" charset="0"/>
            </a:endParaRPr>
          </a:p>
        </p:txBody>
      </p:sp>
      <p:sp>
        <p:nvSpPr>
          <p:cNvPr id="14" name="TextBox 13">
            <a:extLst>
              <a:ext uri="{FF2B5EF4-FFF2-40B4-BE49-F238E27FC236}">
                <a16:creationId xmlns:a16="http://schemas.microsoft.com/office/drawing/2014/main" id="{2C77FAB3-EC2F-071B-D48E-1F3C91DA932C}"/>
              </a:ext>
            </a:extLst>
          </p:cNvPr>
          <p:cNvSpPr txBox="1"/>
          <p:nvPr/>
        </p:nvSpPr>
        <p:spPr>
          <a:xfrm>
            <a:off x="4461102" y="4176206"/>
            <a:ext cx="6386469" cy="461665"/>
          </a:xfrm>
          <a:prstGeom prst="rect">
            <a:avLst/>
          </a:prstGeom>
          <a:noFill/>
        </p:spPr>
        <p:txBody>
          <a:bodyPr wrap="square" rtlCol="0">
            <a:spAutoFit/>
          </a:bodyPr>
          <a:lstStyle/>
          <a:p>
            <a:pPr algn="ctr"/>
            <a:r>
              <a:rPr lang="en-US" sz="2400" dirty="0">
                <a:latin typeface="Trebuchet MS" panose="020B0703020202090204" pitchFamily="34" charset="0"/>
              </a:rPr>
              <a:t>1. </a:t>
            </a:r>
            <a:r>
              <a:rPr lang="en-US" sz="2400" dirty="0">
                <a:solidFill>
                  <a:schemeClr val="accent6"/>
                </a:solidFill>
                <a:latin typeface="Trebuchet MS" panose="020B0703020202090204" pitchFamily="34" charset="0"/>
              </a:rPr>
              <a:t>Cortisol</a:t>
            </a:r>
            <a:r>
              <a:rPr lang="en-US" sz="2400" dirty="0">
                <a:latin typeface="Trebuchet MS" panose="020B0703020202090204" pitchFamily="34" charset="0"/>
              </a:rPr>
              <a:t> binds to </a:t>
            </a:r>
            <a:r>
              <a:rPr lang="en-US" sz="2400" b="1" dirty="0">
                <a:solidFill>
                  <a:srgbClr val="EB647E"/>
                </a:solidFill>
                <a:latin typeface="Trebuchet MS" panose="020B0703020202090204" pitchFamily="34" charset="0"/>
              </a:rPr>
              <a:t>glucocorticoid receptors</a:t>
            </a:r>
          </a:p>
        </p:txBody>
      </p:sp>
    </p:spTree>
    <p:extLst>
      <p:ext uri="{BB962C8B-B14F-4D97-AF65-F5344CB8AC3E}">
        <p14:creationId xmlns:p14="http://schemas.microsoft.com/office/powerpoint/2010/main" val="23519687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094C3A-B6C8-2125-4E59-C6E47574E2D8}"/>
            </a:ext>
          </a:extLst>
        </p:cNvPr>
        <p:cNvGrpSpPr/>
        <p:nvPr/>
      </p:nvGrpSpPr>
      <p:grpSpPr>
        <a:xfrm>
          <a:off x="0" y="0"/>
          <a:ext cx="0" cy="0"/>
          <a:chOff x="0" y="0"/>
          <a:chExt cx="0" cy="0"/>
        </a:xfrm>
      </p:grpSpPr>
      <p:grpSp>
        <p:nvGrpSpPr>
          <p:cNvPr id="45" name="Group 44">
            <a:extLst>
              <a:ext uri="{FF2B5EF4-FFF2-40B4-BE49-F238E27FC236}">
                <a16:creationId xmlns:a16="http://schemas.microsoft.com/office/drawing/2014/main" id="{91339C03-5592-6CEC-DE49-CF98E91AD9C4}"/>
              </a:ext>
            </a:extLst>
          </p:cNvPr>
          <p:cNvGrpSpPr/>
          <p:nvPr/>
        </p:nvGrpSpPr>
        <p:grpSpPr>
          <a:xfrm>
            <a:off x="329978" y="0"/>
            <a:ext cx="4242574" cy="6858000"/>
            <a:chOff x="4377127" y="0"/>
            <a:chExt cx="4242574" cy="6858000"/>
          </a:xfrm>
        </p:grpSpPr>
        <p:grpSp>
          <p:nvGrpSpPr>
            <p:cNvPr id="46" name="Group 45">
              <a:extLst>
                <a:ext uri="{FF2B5EF4-FFF2-40B4-BE49-F238E27FC236}">
                  <a16:creationId xmlns:a16="http://schemas.microsoft.com/office/drawing/2014/main" id="{354539B3-EAE3-4EE5-2649-BAD942E2426A}"/>
                </a:ext>
              </a:extLst>
            </p:cNvPr>
            <p:cNvGrpSpPr/>
            <p:nvPr/>
          </p:nvGrpSpPr>
          <p:grpSpPr>
            <a:xfrm>
              <a:off x="4377127" y="0"/>
              <a:ext cx="4242574" cy="6858000"/>
              <a:chOff x="4377127" y="0"/>
              <a:chExt cx="4242574" cy="6858000"/>
            </a:xfrm>
          </p:grpSpPr>
          <p:pic>
            <p:nvPicPr>
              <p:cNvPr id="54" name="Picture 53" descr="A diagram of a cell membrane&#10;&#10;AI-generated content may be incorrect.">
                <a:extLst>
                  <a:ext uri="{FF2B5EF4-FFF2-40B4-BE49-F238E27FC236}">
                    <a16:creationId xmlns:a16="http://schemas.microsoft.com/office/drawing/2014/main" id="{7B5CF88C-35F3-5B89-A982-7774D4498E2E}"/>
                  </a:ext>
                </a:extLst>
              </p:cNvPr>
              <p:cNvPicPr>
                <a:picLocks noChangeAspect="1"/>
              </p:cNvPicPr>
              <p:nvPr/>
            </p:nvPicPr>
            <p:blipFill>
              <a:blip r:embed="rId3"/>
              <a:stretch>
                <a:fillRect/>
              </a:stretch>
            </p:blipFill>
            <p:spPr>
              <a:xfrm>
                <a:off x="4377127" y="0"/>
                <a:ext cx="3745081" cy="6858000"/>
              </a:xfrm>
              <a:prstGeom prst="rect">
                <a:avLst/>
              </a:prstGeom>
            </p:spPr>
          </p:pic>
          <p:grpSp>
            <p:nvGrpSpPr>
              <p:cNvPr id="55" name="Group 54">
                <a:extLst>
                  <a:ext uri="{FF2B5EF4-FFF2-40B4-BE49-F238E27FC236}">
                    <a16:creationId xmlns:a16="http://schemas.microsoft.com/office/drawing/2014/main" id="{714FD429-898C-0AED-94DD-3490B47056D1}"/>
                  </a:ext>
                </a:extLst>
              </p:cNvPr>
              <p:cNvGrpSpPr>
                <a:grpSpLocks noChangeAspect="1"/>
              </p:cNvGrpSpPr>
              <p:nvPr/>
            </p:nvGrpSpPr>
            <p:grpSpPr>
              <a:xfrm rot="5400000">
                <a:off x="7576294" y="3769603"/>
                <a:ext cx="634772" cy="1452042"/>
                <a:chOff x="5453974" y="4980562"/>
                <a:chExt cx="693907" cy="1587313"/>
              </a:xfrm>
            </p:grpSpPr>
            <p:sp>
              <p:nvSpPr>
                <p:cNvPr id="58" name="Block Arc 57">
                  <a:extLst>
                    <a:ext uri="{FF2B5EF4-FFF2-40B4-BE49-F238E27FC236}">
                      <a16:creationId xmlns:a16="http://schemas.microsoft.com/office/drawing/2014/main" id="{BB0295DF-2D61-0A7A-A316-D719070CDE09}"/>
                    </a:ext>
                  </a:extLst>
                </p:cNvPr>
                <p:cNvSpPr/>
                <p:nvPr/>
              </p:nvSpPr>
              <p:spPr>
                <a:xfrm rot="10800000">
                  <a:off x="5453974" y="4980562"/>
                  <a:ext cx="693907" cy="862519"/>
                </a:xfrm>
                <a:prstGeom prst="blockArc">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ectangle 58">
                  <a:extLst>
                    <a:ext uri="{FF2B5EF4-FFF2-40B4-BE49-F238E27FC236}">
                      <a16:creationId xmlns:a16="http://schemas.microsoft.com/office/drawing/2014/main" id="{30F68103-88CE-7ABD-524C-BAF90E1366B2}"/>
                    </a:ext>
                  </a:extLst>
                </p:cNvPr>
                <p:cNvSpPr/>
                <p:nvPr/>
              </p:nvSpPr>
              <p:spPr>
                <a:xfrm>
                  <a:off x="5713378" y="5705357"/>
                  <a:ext cx="175098" cy="862518"/>
                </a:xfrm>
                <a:prstGeom prst="rect">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6" name="Oval 55">
                <a:extLst>
                  <a:ext uri="{FF2B5EF4-FFF2-40B4-BE49-F238E27FC236}">
                    <a16:creationId xmlns:a16="http://schemas.microsoft.com/office/drawing/2014/main" id="{D66AC657-342C-92CC-3A5C-4C0081282C61}"/>
                  </a:ext>
                </a:extLst>
              </p:cNvPr>
              <p:cNvSpPr/>
              <p:nvPr/>
            </p:nvSpPr>
            <p:spPr>
              <a:xfrm>
                <a:off x="8068725" y="4399078"/>
                <a:ext cx="201486" cy="198809"/>
              </a:xfrm>
              <a:prstGeom prst="ellipse">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Up Arrow 56">
                <a:extLst>
                  <a:ext uri="{FF2B5EF4-FFF2-40B4-BE49-F238E27FC236}">
                    <a16:creationId xmlns:a16="http://schemas.microsoft.com/office/drawing/2014/main" id="{1D687EE0-8A4E-E155-A698-0C5239EF14EB}"/>
                  </a:ext>
                </a:extLst>
              </p:cNvPr>
              <p:cNvSpPr/>
              <p:nvPr/>
            </p:nvSpPr>
            <p:spPr>
              <a:xfrm rot="16200000">
                <a:off x="6599581" y="4073138"/>
                <a:ext cx="145142" cy="844970"/>
              </a:xfrm>
              <a:prstGeom prst="upArrow">
                <a:avLst/>
              </a:prstGeom>
              <a:solidFill>
                <a:srgbClr val="C11C84"/>
              </a:solidFill>
              <a:ln>
                <a:solidFill>
                  <a:srgbClr val="C11C8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Oval 46">
              <a:extLst>
                <a:ext uri="{FF2B5EF4-FFF2-40B4-BE49-F238E27FC236}">
                  <a16:creationId xmlns:a16="http://schemas.microsoft.com/office/drawing/2014/main" id="{2A98573B-B178-6E0E-20D1-C6B969321094}"/>
                </a:ext>
              </a:extLst>
            </p:cNvPr>
            <p:cNvSpPr/>
            <p:nvPr/>
          </p:nvSpPr>
          <p:spPr>
            <a:xfrm>
              <a:off x="5740284" y="4526579"/>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C3BDDE52-F109-B43E-00B0-0959EFF894BC}"/>
                </a:ext>
              </a:extLst>
            </p:cNvPr>
            <p:cNvSpPr/>
            <p:nvPr/>
          </p:nvSpPr>
          <p:spPr>
            <a:xfrm>
              <a:off x="5127013" y="3729118"/>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34778368-1AE7-321D-5627-93013AA73FBF}"/>
                </a:ext>
              </a:extLst>
            </p:cNvPr>
            <p:cNvSpPr/>
            <p:nvPr/>
          </p:nvSpPr>
          <p:spPr>
            <a:xfrm>
              <a:off x="5825395" y="4172244"/>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E24A88BD-3E7A-8D5E-D3C8-F208FF6D79DC}"/>
                </a:ext>
              </a:extLst>
            </p:cNvPr>
            <p:cNvSpPr/>
            <p:nvPr/>
          </p:nvSpPr>
          <p:spPr>
            <a:xfrm>
              <a:off x="5442078" y="4245433"/>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5AA77F05-3288-89EC-1199-3C34E09A9DBE}"/>
                </a:ext>
              </a:extLst>
            </p:cNvPr>
            <p:cNvSpPr/>
            <p:nvPr/>
          </p:nvSpPr>
          <p:spPr>
            <a:xfrm>
              <a:off x="5486257" y="3879613"/>
              <a:ext cx="221202" cy="222584"/>
            </a:xfrm>
            <a:prstGeom prst="ellipse">
              <a:avLst/>
            </a:prstGeom>
            <a:solidFill>
              <a:schemeClr val="accent5">
                <a:lumMod val="20000"/>
                <a:lumOff val="8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57AF82CE-95AD-C8DB-8909-A8829C36A512}"/>
                </a:ext>
              </a:extLst>
            </p:cNvPr>
            <p:cNvSpPr/>
            <p:nvPr/>
          </p:nvSpPr>
          <p:spPr>
            <a:xfrm>
              <a:off x="4826947" y="3429000"/>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B6C09FB4-7752-EE13-A29F-F888C1ED647D}"/>
                </a:ext>
              </a:extLst>
            </p:cNvPr>
            <p:cNvSpPr/>
            <p:nvPr/>
          </p:nvSpPr>
          <p:spPr>
            <a:xfrm>
              <a:off x="4580197" y="3065992"/>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56BC5F67-F15B-7293-E0C0-B2EA36FBF612}"/>
              </a:ext>
            </a:extLst>
          </p:cNvPr>
          <p:cNvSpPr txBox="1"/>
          <p:nvPr/>
        </p:nvSpPr>
        <p:spPr>
          <a:xfrm>
            <a:off x="3047488" y="1582123"/>
            <a:ext cx="8087945" cy="461665"/>
          </a:xfrm>
          <a:prstGeom prst="rect">
            <a:avLst/>
          </a:prstGeom>
          <a:noFill/>
        </p:spPr>
        <p:txBody>
          <a:bodyPr wrap="square" rtlCol="0">
            <a:spAutoFit/>
          </a:bodyPr>
          <a:lstStyle/>
          <a:p>
            <a:pPr algn="ctr"/>
            <a:r>
              <a:rPr lang="en-US" sz="2400" dirty="0">
                <a:latin typeface="Trebuchet MS" panose="020B0703020202090204" pitchFamily="34" charset="0"/>
              </a:rPr>
              <a:t>4. Activation of </a:t>
            </a:r>
            <a:r>
              <a:rPr lang="en-US" sz="2400" b="1" dirty="0">
                <a:solidFill>
                  <a:srgbClr val="C11C84"/>
                </a:solidFill>
                <a:latin typeface="Trebuchet MS" panose="020B0703020202090204" pitchFamily="34" charset="0"/>
              </a:rPr>
              <a:t>CB1Rs</a:t>
            </a:r>
            <a:r>
              <a:rPr lang="en-US" sz="2400" b="1" dirty="0">
                <a:latin typeface="Trebuchet MS" panose="020B0703020202090204" pitchFamily="34" charset="0"/>
              </a:rPr>
              <a:t> </a:t>
            </a:r>
            <a:r>
              <a:rPr lang="en-US" sz="2400" dirty="0">
                <a:latin typeface="Trebuchet MS" panose="020B0703020202090204" pitchFamily="34" charset="0"/>
              </a:rPr>
              <a:t>inhibits </a:t>
            </a:r>
            <a:r>
              <a:rPr lang="en-US" sz="2400" b="1" dirty="0">
                <a:solidFill>
                  <a:srgbClr val="C00000"/>
                </a:solidFill>
                <a:latin typeface="Trebuchet MS" panose="020B0703020202090204" pitchFamily="34" charset="0"/>
              </a:rPr>
              <a:t>glutamate</a:t>
            </a:r>
            <a:r>
              <a:rPr lang="en-US" sz="2400" dirty="0">
                <a:latin typeface="Trebuchet MS" panose="020B0703020202090204" pitchFamily="34" charset="0"/>
              </a:rPr>
              <a:t> release</a:t>
            </a:r>
          </a:p>
        </p:txBody>
      </p:sp>
      <p:sp>
        <p:nvSpPr>
          <p:cNvPr id="17" name="TextBox 16">
            <a:extLst>
              <a:ext uri="{FF2B5EF4-FFF2-40B4-BE49-F238E27FC236}">
                <a16:creationId xmlns:a16="http://schemas.microsoft.com/office/drawing/2014/main" id="{6B3AE764-37B8-2B57-FB2C-217DD38F7E95}"/>
              </a:ext>
            </a:extLst>
          </p:cNvPr>
          <p:cNvSpPr txBox="1"/>
          <p:nvPr/>
        </p:nvSpPr>
        <p:spPr>
          <a:xfrm>
            <a:off x="3047487" y="2448930"/>
            <a:ext cx="8087945" cy="461665"/>
          </a:xfrm>
          <a:prstGeom prst="rect">
            <a:avLst/>
          </a:prstGeom>
          <a:noFill/>
        </p:spPr>
        <p:txBody>
          <a:bodyPr wrap="square" rtlCol="0">
            <a:spAutoFit/>
          </a:bodyPr>
          <a:lstStyle/>
          <a:p>
            <a:pPr algn="ctr"/>
            <a:r>
              <a:rPr lang="en-US" sz="2400" dirty="0">
                <a:latin typeface="Trebuchet MS" panose="020B0703020202090204" pitchFamily="34" charset="0"/>
              </a:rPr>
              <a:t>3. </a:t>
            </a:r>
            <a:r>
              <a:rPr lang="en-US" sz="2400" dirty="0" err="1">
                <a:solidFill>
                  <a:srgbClr val="7030A0"/>
                </a:solidFill>
                <a:latin typeface="Trebuchet MS" panose="020B0703020202090204" pitchFamily="34" charset="0"/>
              </a:rPr>
              <a:t>eCBs</a:t>
            </a:r>
            <a:r>
              <a:rPr lang="en-US" sz="2400" dirty="0">
                <a:latin typeface="Trebuchet MS" panose="020B0703020202090204" pitchFamily="34" charset="0"/>
              </a:rPr>
              <a:t> travel backwards and activate </a:t>
            </a:r>
            <a:r>
              <a:rPr lang="en-US" sz="2400" b="1" dirty="0">
                <a:solidFill>
                  <a:srgbClr val="C11C84"/>
                </a:solidFill>
                <a:latin typeface="Trebuchet MS" panose="020B0703020202090204" pitchFamily="34" charset="0"/>
              </a:rPr>
              <a:t>CB1Rs</a:t>
            </a:r>
          </a:p>
        </p:txBody>
      </p:sp>
      <p:sp>
        <p:nvSpPr>
          <p:cNvPr id="16" name="TextBox 15">
            <a:extLst>
              <a:ext uri="{FF2B5EF4-FFF2-40B4-BE49-F238E27FC236}">
                <a16:creationId xmlns:a16="http://schemas.microsoft.com/office/drawing/2014/main" id="{1F25583D-BC88-1A45-89A1-B0FFC7D36555}"/>
              </a:ext>
            </a:extLst>
          </p:cNvPr>
          <p:cNvSpPr txBox="1"/>
          <p:nvPr/>
        </p:nvSpPr>
        <p:spPr>
          <a:xfrm>
            <a:off x="4075059" y="3309459"/>
            <a:ext cx="6548514" cy="461665"/>
          </a:xfrm>
          <a:prstGeom prst="rect">
            <a:avLst/>
          </a:prstGeom>
          <a:noFill/>
        </p:spPr>
        <p:txBody>
          <a:bodyPr wrap="square" rtlCol="0">
            <a:spAutoFit/>
          </a:bodyPr>
          <a:lstStyle/>
          <a:p>
            <a:pPr algn="ctr"/>
            <a:r>
              <a:rPr lang="en-US" sz="2400" dirty="0">
                <a:latin typeface="Trebuchet MS" panose="020B0703020202090204" pitchFamily="34" charset="0"/>
              </a:rPr>
              <a:t>2. </a:t>
            </a:r>
            <a:r>
              <a:rPr lang="en-US" sz="2400" dirty="0">
                <a:solidFill>
                  <a:srgbClr val="7030A0"/>
                </a:solidFill>
                <a:latin typeface="Trebuchet MS" panose="020B0703020202090204" pitchFamily="34" charset="0"/>
              </a:rPr>
              <a:t>Endocannabinoid (</a:t>
            </a:r>
            <a:r>
              <a:rPr lang="en-US" sz="2400" dirty="0" err="1">
                <a:solidFill>
                  <a:srgbClr val="7030A0"/>
                </a:solidFill>
                <a:latin typeface="Trebuchet MS" panose="020B0703020202090204" pitchFamily="34" charset="0"/>
              </a:rPr>
              <a:t>eCB</a:t>
            </a:r>
            <a:r>
              <a:rPr lang="en-US" sz="2400" dirty="0">
                <a:solidFill>
                  <a:srgbClr val="7030A0"/>
                </a:solidFill>
                <a:latin typeface="Trebuchet MS" panose="020B0703020202090204" pitchFamily="34" charset="0"/>
              </a:rPr>
              <a:t>)</a:t>
            </a:r>
            <a:r>
              <a:rPr lang="en-US" sz="2400" dirty="0">
                <a:latin typeface="Trebuchet MS" panose="020B0703020202090204" pitchFamily="34" charset="0"/>
              </a:rPr>
              <a:t> synthesis increases</a:t>
            </a:r>
            <a:endParaRPr lang="en-US" sz="2400" b="1" dirty="0">
              <a:latin typeface="Trebuchet MS" panose="020B0703020202090204" pitchFamily="34" charset="0"/>
            </a:endParaRPr>
          </a:p>
        </p:txBody>
      </p:sp>
      <p:sp>
        <p:nvSpPr>
          <p:cNvPr id="14" name="TextBox 13">
            <a:extLst>
              <a:ext uri="{FF2B5EF4-FFF2-40B4-BE49-F238E27FC236}">
                <a16:creationId xmlns:a16="http://schemas.microsoft.com/office/drawing/2014/main" id="{10B9DDA2-675F-7D05-F1D1-7DF9F17AABD7}"/>
              </a:ext>
            </a:extLst>
          </p:cNvPr>
          <p:cNvSpPr txBox="1"/>
          <p:nvPr/>
        </p:nvSpPr>
        <p:spPr>
          <a:xfrm>
            <a:off x="4461102" y="4176206"/>
            <a:ext cx="6386469" cy="461665"/>
          </a:xfrm>
          <a:prstGeom prst="rect">
            <a:avLst/>
          </a:prstGeom>
          <a:noFill/>
        </p:spPr>
        <p:txBody>
          <a:bodyPr wrap="square" rtlCol="0">
            <a:spAutoFit/>
          </a:bodyPr>
          <a:lstStyle/>
          <a:p>
            <a:pPr algn="ctr"/>
            <a:r>
              <a:rPr lang="en-US" sz="2400" dirty="0">
                <a:latin typeface="Trebuchet MS" panose="020B0703020202090204" pitchFamily="34" charset="0"/>
              </a:rPr>
              <a:t>1. </a:t>
            </a:r>
            <a:r>
              <a:rPr lang="en-US" sz="2400" dirty="0">
                <a:solidFill>
                  <a:schemeClr val="accent6"/>
                </a:solidFill>
                <a:latin typeface="Trebuchet MS" panose="020B0703020202090204" pitchFamily="34" charset="0"/>
              </a:rPr>
              <a:t>Cortisol</a:t>
            </a:r>
            <a:r>
              <a:rPr lang="en-US" sz="2400" dirty="0">
                <a:latin typeface="Trebuchet MS" panose="020B0703020202090204" pitchFamily="34" charset="0"/>
              </a:rPr>
              <a:t> binds to </a:t>
            </a:r>
            <a:r>
              <a:rPr lang="en-US" sz="2400" b="1" dirty="0">
                <a:solidFill>
                  <a:srgbClr val="EB647E"/>
                </a:solidFill>
                <a:latin typeface="Trebuchet MS" panose="020B0703020202090204" pitchFamily="34" charset="0"/>
              </a:rPr>
              <a:t>glucocorticoid receptors</a:t>
            </a:r>
          </a:p>
        </p:txBody>
      </p:sp>
    </p:spTree>
    <p:extLst>
      <p:ext uri="{BB962C8B-B14F-4D97-AF65-F5344CB8AC3E}">
        <p14:creationId xmlns:p14="http://schemas.microsoft.com/office/powerpoint/2010/main" val="13782785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F7F68-5D2E-113C-0452-D00D9CB62AC2}"/>
            </a:ext>
          </a:extLst>
        </p:cNvPr>
        <p:cNvGrpSpPr/>
        <p:nvPr/>
      </p:nvGrpSpPr>
      <p:grpSpPr>
        <a:xfrm>
          <a:off x="0" y="0"/>
          <a:ext cx="0" cy="0"/>
          <a:chOff x="0" y="0"/>
          <a:chExt cx="0" cy="0"/>
        </a:xfrm>
      </p:grpSpPr>
      <p:grpSp>
        <p:nvGrpSpPr>
          <p:cNvPr id="45" name="Group 44">
            <a:extLst>
              <a:ext uri="{FF2B5EF4-FFF2-40B4-BE49-F238E27FC236}">
                <a16:creationId xmlns:a16="http://schemas.microsoft.com/office/drawing/2014/main" id="{6156A170-F5E7-4E70-6972-C0AB6BD549EE}"/>
              </a:ext>
            </a:extLst>
          </p:cNvPr>
          <p:cNvGrpSpPr/>
          <p:nvPr/>
        </p:nvGrpSpPr>
        <p:grpSpPr>
          <a:xfrm>
            <a:off x="329978" y="0"/>
            <a:ext cx="4242574" cy="6858000"/>
            <a:chOff x="4377127" y="0"/>
            <a:chExt cx="4242574" cy="6858000"/>
          </a:xfrm>
        </p:grpSpPr>
        <p:grpSp>
          <p:nvGrpSpPr>
            <p:cNvPr id="46" name="Group 45">
              <a:extLst>
                <a:ext uri="{FF2B5EF4-FFF2-40B4-BE49-F238E27FC236}">
                  <a16:creationId xmlns:a16="http://schemas.microsoft.com/office/drawing/2014/main" id="{20E80B99-3F61-4729-1C6B-BCA686BED620}"/>
                </a:ext>
              </a:extLst>
            </p:cNvPr>
            <p:cNvGrpSpPr/>
            <p:nvPr/>
          </p:nvGrpSpPr>
          <p:grpSpPr>
            <a:xfrm>
              <a:off x="4377127" y="0"/>
              <a:ext cx="4242574" cy="6858000"/>
              <a:chOff x="4377127" y="0"/>
              <a:chExt cx="4242574" cy="6858000"/>
            </a:xfrm>
          </p:grpSpPr>
          <p:pic>
            <p:nvPicPr>
              <p:cNvPr id="54" name="Picture 53" descr="A diagram of a cell membrane&#10;&#10;AI-generated content may be incorrect.">
                <a:extLst>
                  <a:ext uri="{FF2B5EF4-FFF2-40B4-BE49-F238E27FC236}">
                    <a16:creationId xmlns:a16="http://schemas.microsoft.com/office/drawing/2014/main" id="{8B0BA811-55B1-218D-8F0C-F5B9A14069FD}"/>
                  </a:ext>
                </a:extLst>
              </p:cNvPr>
              <p:cNvPicPr>
                <a:picLocks noChangeAspect="1"/>
              </p:cNvPicPr>
              <p:nvPr/>
            </p:nvPicPr>
            <p:blipFill>
              <a:blip r:embed="rId3"/>
              <a:stretch>
                <a:fillRect/>
              </a:stretch>
            </p:blipFill>
            <p:spPr>
              <a:xfrm>
                <a:off x="4377127" y="0"/>
                <a:ext cx="3745081" cy="6858000"/>
              </a:xfrm>
              <a:prstGeom prst="rect">
                <a:avLst/>
              </a:prstGeom>
            </p:spPr>
          </p:pic>
          <p:grpSp>
            <p:nvGrpSpPr>
              <p:cNvPr id="55" name="Group 54">
                <a:extLst>
                  <a:ext uri="{FF2B5EF4-FFF2-40B4-BE49-F238E27FC236}">
                    <a16:creationId xmlns:a16="http://schemas.microsoft.com/office/drawing/2014/main" id="{50661D45-883B-11BC-96E2-E5BB05836939}"/>
                  </a:ext>
                </a:extLst>
              </p:cNvPr>
              <p:cNvGrpSpPr>
                <a:grpSpLocks noChangeAspect="1"/>
              </p:cNvGrpSpPr>
              <p:nvPr/>
            </p:nvGrpSpPr>
            <p:grpSpPr>
              <a:xfrm rot="5400000">
                <a:off x="7576294" y="3769603"/>
                <a:ext cx="634772" cy="1452042"/>
                <a:chOff x="5453974" y="4980562"/>
                <a:chExt cx="693907" cy="1587313"/>
              </a:xfrm>
            </p:grpSpPr>
            <p:sp>
              <p:nvSpPr>
                <p:cNvPr id="58" name="Block Arc 57">
                  <a:extLst>
                    <a:ext uri="{FF2B5EF4-FFF2-40B4-BE49-F238E27FC236}">
                      <a16:creationId xmlns:a16="http://schemas.microsoft.com/office/drawing/2014/main" id="{4A085D2B-C16B-457D-F2EA-622A3B652267}"/>
                    </a:ext>
                  </a:extLst>
                </p:cNvPr>
                <p:cNvSpPr/>
                <p:nvPr/>
              </p:nvSpPr>
              <p:spPr>
                <a:xfrm rot="10800000">
                  <a:off x="5453974" y="4980562"/>
                  <a:ext cx="693907" cy="862519"/>
                </a:xfrm>
                <a:prstGeom prst="blockArc">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ectangle 58">
                  <a:extLst>
                    <a:ext uri="{FF2B5EF4-FFF2-40B4-BE49-F238E27FC236}">
                      <a16:creationId xmlns:a16="http://schemas.microsoft.com/office/drawing/2014/main" id="{E2F0E21B-D509-F0F2-350A-4F67BB91B533}"/>
                    </a:ext>
                  </a:extLst>
                </p:cNvPr>
                <p:cNvSpPr/>
                <p:nvPr/>
              </p:nvSpPr>
              <p:spPr>
                <a:xfrm>
                  <a:off x="5713378" y="5705357"/>
                  <a:ext cx="175098" cy="862518"/>
                </a:xfrm>
                <a:prstGeom prst="rect">
                  <a:avLst/>
                </a:prstGeom>
                <a:solidFill>
                  <a:srgbClr val="EB647E"/>
                </a:solidFill>
                <a:ln>
                  <a:solidFill>
                    <a:srgbClr val="EB64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6" name="Oval 55">
                <a:extLst>
                  <a:ext uri="{FF2B5EF4-FFF2-40B4-BE49-F238E27FC236}">
                    <a16:creationId xmlns:a16="http://schemas.microsoft.com/office/drawing/2014/main" id="{70E9BF60-0397-00E5-B579-556CB67C9B74}"/>
                  </a:ext>
                </a:extLst>
              </p:cNvPr>
              <p:cNvSpPr/>
              <p:nvPr/>
            </p:nvSpPr>
            <p:spPr>
              <a:xfrm>
                <a:off x="8068725" y="4399078"/>
                <a:ext cx="201486" cy="198809"/>
              </a:xfrm>
              <a:prstGeom prst="ellipse">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Up Arrow 56">
                <a:extLst>
                  <a:ext uri="{FF2B5EF4-FFF2-40B4-BE49-F238E27FC236}">
                    <a16:creationId xmlns:a16="http://schemas.microsoft.com/office/drawing/2014/main" id="{7A798D08-538E-1E7A-19D4-4839B7D8BE35}"/>
                  </a:ext>
                </a:extLst>
              </p:cNvPr>
              <p:cNvSpPr/>
              <p:nvPr/>
            </p:nvSpPr>
            <p:spPr>
              <a:xfrm rot="16200000">
                <a:off x="6599581" y="4073138"/>
                <a:ext cx="145142" cy="844970"/>
              </a:xfrm>
              <a:prstGeom prst="upArrow">
                <a:avLst/>
              </a:prstGeom>
              <a:solidFill>
                <a:srgbClr val="C11C84"/>
              </a:solidFill>
              <a:ln>
                <a:solidFill>
                  <a:srgbClr val="C11C8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Oval 46">
              <a:extLst>
                <a:ext uri="{FF2B5EF4-FFF2-40B4-BE49-F238E27FC236}">
                  <a16:creationId xmlns:a16="http://schemas.microsoft.com/office/drawing/2014/main" id="{F94023D8-90C8-7DE7-F767-96D0DB1DBF42}"/>
                </a:ext>
              </a:extLst>
            </p:cNvPr>
            <p:cNvSpPr/>
            <p:nvPr/>
          </p:nvSpPr>
          <p:spPr>
            <a:xfrm>
              <a:off x="5740284" y="4526579"/>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2027669F-FA89-0E5B-76A9-35A8866CC288}"/>
                </a:ext>
              </a:extLst>
            </p:cNvPr>
            <p:cNvSpPr/>
            <p:nvPr/>
          </p:nvSpPr>
          <p:spPr>
            <a:xfrm>
              <a:off x="5127013" y="3729118"/>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BEBCAA6-A270-9BA8-72B0-D048D34A46F7}"/>
                </a:ext>
              </a:extLst>
            </p:cNvPr>
            <p:cNvSpPr/>
            <p:nvPr/>
          </p:nvSpPr>
          <p:spPr>
            <a:xfrm>
              <a:off x="5825395" y="4172244"/>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97F621B1-9066-4EB1-2B48-D2B2EAE492D4}"/>
                </a:ext>
              </a:extLst>
            </p:cNvPr>
            <p:cNvSpPr/>
            <p:nvPr/>
          </p:nvSpPr>
          <p:spPr>
            <a:xfrm>
              <a:off x="5442078" y="4245433"/>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2A199762-0035-138B-29A7-78D97FC4CA7E}"/>
                </a:ext>
              </a:extLst>
            </p:cNvPr>
            <p:cNvSpPr/>
            <p:nvPr/>
          </p:nvSpPr>
          <p:spPr>
            <a:xfrm>
              <a:off x="5486257" y="3879613"/>
              <a:ext cx="221202" cy="222584"/>
            </a:xfrm>
            <a:prstGeom prst="ellipse">
              <a:avLst/>
            </a:prstGeom>
            <a:solidFill>
              <a:schemeClr val="accent5">
                <a:lumMod val="20000"/>
                <a:lumOff val="80000"/>
              </a:schemeClr>
            </a:solidFill>
            <a:ln>
              <a:solidFill>
                <a:schemeClr val="accent5">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C7059287-4888-A848-350B-D560C460632F}"/>
                </a:ext>
              </a:extLst>
            </p:cNvPr>
            <p:cNvSpPr/>
            <p:nvPr/>
          </p:nvSpPr>
          <p:spPr>
            <a:xfrm>
              <a:off x="4826947" y="3429000"/>
              <a:ext cx="221202" cy="222584"/>
            </a:xfrm>
            <a:prstGeom prst="ellipse">
              <a:avLst/>
            </a:prstGeom>
            <a:solidFill>
              <a:schemeClr val="accent5">
                <a:lumMod val="40000"/>
                <a:lumOff val="60000"/>
              </a:schemeClr>
            </a:solidFill>
            <a:ln>
              <a:solidFill>
                <a:schemeClr val="accent5">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7B055ACE-AC82-D03D-26F9-FA7E4E72A3B5}"/>
                </a:ext>
              </a:extLst>
            </p:cNvPr>
            <p:cNvSpPr/>
            <p:nvPr/>
          </p:nvSpPr>
          <p:spPr>
            <a:xfrm>
              <a:off x="4580197" y="3065992"/>
              <a:ext cx="221202" cy="222584"/>
            </a:xfrm>
            <a:prstGeom prst="ellipse">
              <a:avLst/>
            </a:prstGeom>
            <a:solidFill>
              <a:schemeClr val="accent5">
                <a:lumMod val="60000"/>
                <a:lumOff val="40000"/>
              </a:schemeClr>
            </a:solid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6768AD35-7E03-6674-3F60-FA0F86372A41}"/>
              </a:ext>
            </a:extLst>
          </p:cNvPr>
          <p:cNvSpPr txBox="1"/>
          <p:nvPr/>
        </p:nvSpPr>
        <p:spPr>
          <a:xfrm>
            <a:off x="3047488" y="1582123"/>
            <a:ext cx="8087945" cy="461665"/>
          </a:xfrm>
          <a:prstGeom prst="rect">
            <a:avLst/>
          </a:prstGeom>
          <a:noFill/>
        </p:spPr>
        <p:txBody>
          <a:bodyPr wrap="square" rtlCol="0">
            <a:spAutoFit/>
          </a:bodyPr>
          <a:lstStyle/>
          <a:p>
            <a:pPr algn="ctr"/>
            <a:r>
              <a:rPr lang="en-US" sz="2400" dirty="0">
                <a:latin typeface="Trebuchet MS" panose="020B0703020202090204" pitchFamily="34" charset="0"/>
              </a:rPr>
              <a:t>4. Activation of </a:t>
            </a:r>
            <a:r>
              <a:rPr lang="en-US" sz="2400" b="1" dirty="0">
                <a:solidFill>
                  <a:srgbClr val="C11C84"/>
                </a:solidFill>
                <a:latin typeface="Trebuchet MS" panose="020B0703020202090204" pitchFamily="34" charset="0"/>
              </a:rPr>
              <a:t>CB1Rs</a:t>
            </a:r>
            <a:r>
              <a:rPr lang="en-US" sz="2400" b="1" dirty="0">
                <a:latin typeface="Trebuchet MS" panose="020B0703020202090204" pitchFamily="34" charset="0"/>
              </a:rPr>
              <a:t> </a:t>
            </a:r>
            <a:r>
              <a:rPr lang="en-US" sz="2400" dirty="0">
                <a:latin typeface="Trebuchet MS" panose="020B0703020202090204" pitchFamily="34" charset="0"/>
              </a:rPr>
              <a:t>inhibits </a:t>
            </a:r>
            <a:r>
              <a:rPr lang="en-US" sz="2400" b="1" dirty="0">
                <a:solidFill>
                  <a:srgbClr val="C00000"/>
                </a:solidFill>
                <a:latin typeface="Trebuchet MS" panose="020B0703020202090204" pitchFamily="34" charset="0"/>
              </a:rPr>
              <a:t>glutamate</a:t>
            </a:r>
            <a:r>
              <a:rPr lang="en-US" sz="2400" dirty="0">
                <a:latin typeface="Trebuchet MS" panose="020B0703020202090204" pitchFamily="34" charset="0"/>
              </a:rPr>
              <a:t> release</a:t>
            </a:r>
          </a:p>
        </p:txBody>
      </p:sp>
      <p:sp>
        <p:nvSpPr>
          <p:cNvPr id="17" name="TextBox 16">
            <a:extLst>
              <a:ext uri="{FF2B5EF4-FFF2-40B4-BE49-F238E27FC236}">
                <a16:creationId xmlns:a16="http://schemas.microsoft.com/office/drawing/2014/main" id="{BA8F157A-3594-B2B6-38AA-E4A4D97A349B}"/>
              </a:ext>
            </a:extLst>
          </p:cNvPr>
          <p:cNvSpPr txBox="1"/>
          <p:nvPr/>
        </p:nvSpPr>
        <p:spPr>
          <a:xfrm>
            <a:off x="3047487" y="2448930"/>
            <a:ext cx="8087945" cy="461665"/>
          </a:xfrm>
          <a:prstGeom prst="rect">
            <a:avLst/>
          </a:prstGeom>
          <a:noFill/>
        </p:spPr>
        <p:txBody>
          <a:bodyPr wrap="square" rtlCol="0">
            <a:spAutoFit/>
          </a:bodyPr>
          <a:lstStyle/>
          <a:p>
            <a:pPr algn="ctr"/>
            <a:r>
              <a:rPr lang="en-US" sz="2400" dirty="0">
                <a:latin typeface="Trebuchet MS" panose="020B0703020202090204" pitchFamily="34" charset="0"/>
              </a:rPr>
              <a:t>3. </a:t>
            </a:r>
            <a:r>
              <a:rPr lang="en-US" sz="2400" dirty="0" err="1">
                <a:solidFill>
                  <a:srgbClr val="7030A0"/>
                </a:solidFill>
                <a:latin typeface="Trebuchet MS" panose="020B0703020202090204" pitchFamily="34" charset="0"/>
              </a:rPr>
              <a:t>eCBs</a:t>
            </a:r>
            <a:r>
              <a:rPr lang="en-US" sz="2400" dirty="0">
                <a:latin typeface="Trebuchet MS" panose="020B0703020202090204" pitchFamily="34" charset="0"/>
              </a:rPr>
              <a:t> travel backwards and activate </a:t>
            </a:r>
            <a:r>
              <a:rPr lang="en-US" sz="2400" b="1" dirty="0">
                <a:solidFill>
                  <a:srgbClr val="C11C84"/>
                </a:solidFill>
                <a:latin typeface="Trebuchet MS" panose="020B0703020202090204" pitchFamily="34" charset="0"/>
              </a:rPr>
              <a:t>CB1Rs</a:t>
            </a:r>
          </a:p>
        </p:txBody>
      </p:sp>
      <p:sp>
        <p:nvSpPr>
          <p:cNvPr id="16" name="TextBox 15">
            <a:extLst>
              <a:ext uri="{FF2B5EF4-FFF2-40B4-BE49-F238E27FC236}">
                <a16:creationId xmlns:a16="http://schemas.microsoft.com/office/drawing/2014/main" id="{39815783-8FE8-4131-4F86-39B49D7977B6}"/>
              </a:ext>
            </a:extLst>
          </p:cNvPr>
          <p:cNvSpPr txBox="1"/>
          <p:nvPr/>
        </p:nvSpPr>
        <p:spPr>
          <a:xfrm>
            <a:off x="4075059" y="3309459"/>
            <a:ext cx="6548514" cy="461665"/>
          </a:xfrm>
          <a:prstGeom prst="rect">
            <a:avLst/>
          </a:prstGeom>
          <a:noFill/>
        </p:spPr>
        <p:txBody>
          <a:bodyPr wrap="square" rtlCol="0">
            <a:spAutoFit/>
          </a:bodyPr>
          <a:lstStyle/>
          <a:p>
            <a:pPr algn="ctr"/>
            <a:r>
              <a:rPr lang="en-US" sz="2400" dirty="0">
                <a:latin typeface="Trebuchet MS" panose="020B0703020202090204" pitchFamily="34" charset="0"/>
              </a:rPr>
              <a:t>2. </a:t>
            </a:r>
            <a:r>
              <a:rPr lang="en-US" sz="2400" dirty="0">
                <a:solidFill>
                  <a:srgbClr val="7030A0"/>
                </a:solidFill>
                <a:latin typeface="Trebuchet MS" panose="020B0703020202090204" pitchFamily="34" charset="0"/>
              </a:rPr>
              <a:t>Endocannabinoid (</a:t>
            </a:r>
            <a:r>
              <a:rPr lang="en-US" sz="2400" dirty="0" err="1">
                <a:solidFill>
                  <a:srgbClr val="7030A0"/>
                </a:solidFill>
                <a:latin typeface="Trebuchet MS" panose="020B0703020202090204" pitchFamily="34" charset="0"/>
              </a:rPr>
              <a:t>eCB</a:t>
            </a:r>
            <a:r>
              <a:rPr lang="en-US" sz="2400" dirty="0">
                <a:solidFill>
                  <a:srgbClr val="7030A0"/>
                </a:solidFill>
                <a:latin typeface="Trebuchet MS" panose="020B0703020202090204" pitchFamily="34" charset="0"/>
              </a:rPr>
              <a:t>)</a:t>
            </a:r>
            <a:r>
              <a:rPr lang="en-US" sz="2400" dirty="0">
                <a:latin typeface="Trebuchet MS" panose="020B0703020202090204" pitchFamily="34" charset="0"/>
              </a:rPr>
              <a:t> synthesis increases</a:t>
            </a:r>
            <a:endParaRPr lang="en-US" sz="2400" b="1" dirty="0">
              <a:latin typeface="Trebuchet MS" panose="020B0703020202090204" pitchFamily="34" charset="0"/>
            </a:endParaRPr>
          </a:p>
        </p:txBody>
      </p:sp>
      <p:sp>
        <p:nvSpPr>
          <p:cNvPr id="14" name="TextBox 13">
            <a:extLst>
              <a:ext uri="{FF2B5EF4-FFF2-40B4-BE49-F238E27FC236}">
                <a16:creationId xmlns:a16="http://schemas.microsoft.com/office/drawing/2014/main" id="{B27B3404-6442-240E-1E90-C1C42F76DEC5}"/>
              </a:ext>
            </a:extLst>
          </p:cNvPr>
          <p:cNvSpPr txBox="1"/>
          <p:nvPr/>
        </p:nvSpPr>
        <p:spPr>
          <a:xfrm>
            <a:off x="4461102" y="4176206"/>
            <a:ext cx="6386469" cy="461665"/>
          </a:xfrm>
          <a:prstGeom prst="rect">
            <a:avLst/>
          </a:prstGeom>
          <a:noFill/>
        </p:spPr>
        <p:txBody>
          <a:bodyPr wrap="square" rtlCol="0">
            <a:spAutoFit/>
          </a:bodyPr>
          <a:lstStyle/>
          <a:p>
            <a:pPr algn="ctr"/>
            <a:r>
              <a:rPr lang="en-US" sz="2400" dirty="0">
                <a:latin typeface="Trebuchet MS" panose="020B0703020202090204" pitchFamily="34" charset="0"/>
              </a:rPr>
              <a:t>1. </a:t>
            </a:r>
            <a:r>
              <a:rPr lang="en-US" sz="2400" dirty="0">
                <a:solidFill>
                  <a:schemeClr val="accent6"/>
                </a:solidFill>
                <a:latin typeface="Trebuchet MS" panose="020B0703020202090204" pitchFamily="34" charset="0"/>
              </a:rPr>
              <a:t>Cortisol</a:t>
            </a:r>
            <a:r>
              <a:rPr lang="en-US" sz="2400" dirty="0">
                <a:latin typeface="Trebuchet MS" panose="020B0703020202090204" pitchFamily="34" charset="0"/>
              </a:rPr>
              <a:t> binds to </a:t>
            </a:r>
            <a:r>
              <a:rPr lang="en-US" sz="2400" b="1" dirty="0">
                <a:solidFill>
                  <a:srgbClr val="EB647E"/>
                </a:solidFill>
                <a:latin typeface="Trebuchet MS" panose="020B0703020202090204" pitchFamily="34" charset="0"/>
              </a:rPr>
              <a:t>glucocorticoid receptors</a:t>
            </a:r>
          </a:p>
        </p:txBody>
      </p:sp>
      <p:grpSp>
        <p:nvGrpSpPr>
          <p:cNvPr id="2" name="Group 1">
            <a:extLst>
              <a:ext uri="{FF2B5EF4-FFF2-40B4-BE49-F238E27FC236}">
                <a16:creationId xmlns:a16="http://schemas.microsoft.com/office/drawing/2014/main" id="{DC5F1863-9ECA-CF01-F509-477CD0291C3C}"/>
              </a:ext>
            </a:extLst>
          </p:cNvPr>
          <p:cNvGrpSpPr/>
          <p:nvPr/>
        </p:nvGrpSpPr>
        <p:grpSpPr>
          <a:xfrm rot="18960092">
            <a:off x="188613" y="1771586"/>
            <a:ext cx="1782501" cy="1782501"/>
            <a:chOff x="7743462" y="4896091"/>
            <a:chExt cx="1782501" cy="1782501"/>
          </a:xfrm>
        </p:grpSpPr>
        <p:sp>
          <p:nvSpPr>
            <p:cNvPr id="3" name="Rectangle 2">
              <a:extLst>
                <a:ext uri="{FF2B5EF4-FFF2-40B4-BE49-F238E27FC236}">
                  <a16:creationId xmlns:a16="http://schemas.microsoft.com/office/drawing/2014/main" id="{C5BDA1ED-24D1-4E23-26DA-08B381AD2B7D}"/>
                </a:ext>
              </a:extLst>
            </p:cNvPr>
            <p:cNvSpPr/>
            <p:nvPr/>
          </p:nvSpPr>
          <p:spPr>
            <a:xfrm>
              <a:off x="8565266" y="4896091"/>
              <a:ext cx="138896" cy="1782501"/>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D8B7822D-F210-C41D-6A06-9579E2DCC0EE}"/>
                </a:ext>
              </a:extLst>
            </p:cNvPr>
            <p:cNvSpPr/>
            <p:nvPr/>
          </p:nvSpPr>
          <p:spPr>
            <a:xfrm rot="5400000">
              <a:off x="8565265" y="4896091"/>
              <a:ext cx="138896" cy="1782501"/>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312512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EE2384-80AA-1F73-BC3F-A55E3E10590B}"/>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20ACD339-A8D9-B409-F701-36B65C823809}"/>
              </a:ext>
            </a:extLst>
          </p:cNvPr>
          <p:cNvGrpSpPr/>
          <p:nvPr/>
        </p:nvGrpSpPr>
        <p:grpSpPr>
          <a:xfrm>
            <a:off x="5986381" y="665386"/>
            <a:ext cx="6112276" cy="4739607"/>
            <a:chOff x="5986381" y="665386"/>
            <a:chExt cx="6112276" cy="4739607"/>
          </a:xfrm>
        </p:grpSpPr>
        <p:pic>
          <p:nvPicPr>
            <p:cNvPr id="3" name="Picture 2" descr="A graph with dots and lines&#10;&#10;AI-generated content may be incorrect.">
              <a:extLst>
                <a:ext uri="{FF2B5EF4-FFF2-40B4-BE49-F238E27FC236}">
                  <a16:creationId xmlns:a16="http://schemas.microsoft.com/office/drawing/2014/main" id="{D3DB418E-9300-E6DE-D009-61C36A34352C}"/>
                </a:ext>
              </a:extLst>
            </p:cNvPr>
            <p:cNvPicPr>
              <a:picLocks noChangeAspect="1"/>
            </p:cNvPicPr>
            <p:nvPr/>
          </p:nvPicPr>
          <p:blipFill>
            <a:blip r:embed="rId2"/>
            <a:stretch>
              <a:fillRect/>
            </a:stretch>
          </p:blipFill>
          <p:spPr>
            <a:xfrm>
              <a:off x="5986381" y="1034718"/>
              <a:ext cx="6112276" cy="4370275"/>
            </a:xfrm>
            <a:prstGeom prst="rect">
              <a:avLst/>
            </a:prstGeom>
          </p:spPr>
        </p:pic>
        <p:sp>
          <p:nvSpPr>
            <p:cNvPr id="6" name="TextBox 5">
              <a:extLst>
                <a:ext uri="{FF2B5EF4-FFF2-40B4-BE49-F238E27FC236}">
                  <a16:creationId xmlns:a16="http://schemas.microsoft.com/office/drawing/2014/main" id="{6C2C2800-B2A9-4473-FE88-FC0C60323A17}"/>
                </a:ext>
              </a:extLst>
            </p:cNvPr>
            <p:cNvSpPr txBox="1"/>
            <p:nvPr/>
          </p:nvSpPr>
          <p:spPr>
            <a:xfrm>
              <a:off x="7843822" y="665386"/>
              <a:ext cx="3705726" cy="369332"/>
            </a:xfrm>
            <a:prstGeom prst="rect">
              <a:avLst/>
            </a:prstGeom>
            <a:noFill/>
          </p:spPr>
          <p:txBody>
            <a:bodyPr wrap="square" rtlCol="0">
              <a:spAutoFit/>
            </a:bodyPr>
            <a:lstStyle/>
            <a:p>
              <a:pPr algn="ctr"/>
              <a:r>
                <a:rPr lang="en-US" dirty="0">
                  <a:latin typeface="Trebuchet MS" panose="020B0703020202090204" pitchFamily="34" charset="0"/>
                </a:rPr>
                <a:t>Acute Stress + Control Treatment</a:t>
              </a:r>
            </a:p>
          </p:txBody>
        </p:sp>
      </p:grpSp>
      <p:grpSp>
        <p:nvGrpSpPr>
          <p:cNvPr id="2" name="Group 1">
            <a:extLst>
              <a:ext uri="{FF2B5EF4-FFF2-40B4-BE49-F238E27FC236}">
                <a16:creationId xmlns:a16="http://schemas.microsoft.com/office/drawing/2014/main" id="{62A79A4A-8611-CAC2-5A12-97F4B23E2BA7}"/>
              </a:ext>
            </a:extLst>
          </p:cNvPr>
          <p:cNvGrpSpPr/>
          <p:nvPr/>
        </p:nvGrpSpPr>
        <p:grpSpPr>
          <a:xfrm>
            <a:off x="84224" y="665386"/>
            <a:ext cx="6112275" cy="4739606"/>
            <a:chOff x="84224" y="665386"/>
            <a:chExt cx="6112275" cy="4739606"/>
          </a:xfrm>
        </p:grpSpPr>
        <p:pic>
          <p:nvPicPr>
            <p:cNvPr id="5" name="Picture 4" descr="A graph with dots and lines&#10;&#10;AI-generated content may be incorrect.">
              <a:extLst>
                <a:ext uri="{FF2B5EF4-FFF2-40B4-BE49-F238E27FC236}">
                  <a16:creationId xmlns:a16="http://schemas.microsoft.com/office/drawing/2014/main" id="{5DCB095C-A8CE-21C2-D8C4-A7BE931792D1}"/>
                </a:ext>
              </a:extLst>
            </p:cNvPr>
            <p:cNvPicPr>
              <a:picLocks noChangeAspect="1"/>
            </p:cNvPicPr>
            <p:nvPr/>
          </p:nvPicPr>
          <p:blipFill>
            <a:blip r:embed="rId3"/>
            <a:stretch>
              <a:fillRect/>
            </a:stretch>
          </p:blipFill>
          <p:spPr>
            <a:xfrm>
              <a:off x="84224" y="1034718"/>
              <a:ext cx="6112275" cy="4370274"/>
            </a:xfrm>
            <a:prstGeom prst="rect">
              <a:avLst/>
            </a:prstGeom>
          </p:spPr>
        </p:pic>
        <p:sp>
          <p:nvSpPr>
            <p:cNvPr id="7" name="TextBox 6">
              <a:extLst>
                <a:ext uri="{FF2B5EF4-FFF2-40B4-BE49-F238E27FC236}">
                  <a16:creationId xmlns:a16="http://schemas.microsoft.com/office/drawing/2014/main" id="{C0E0CAE1-7EDF-3D60-D190-0B7BB951F2D1}"/>
                </a:ext>
              </a:extLst>
            </p:cNvPr>
            <p:cNvSpPr txBox="1"/>
            <p:nvPr/>
          </p:nvSpPr>
          <p:spPr>
            <a:xfrm>
              <a:off x="1731547" y="665386"/>
              <a:ext cx="3705726" cy="369332"/>
            </a:xfrm>
            <a:prstGeom prst="rect">
              <a:avLst/>
            </a:prstGeom>
            <a:noFill/>
          </p:spPr>
          <p:txBody>
            <a:bodyPr wrap="square" rtlCol="0">
              <a:spAutoFit/>
            </a:bodyPr>
            <a:lstStyle/>
            <a:p>
              <a:pPr algn="ctr"/>
              <a:r>
                <a:rPr lang="en-US" dirty="0">
                  <a:latin typeface="Trebuchet MS" panose="020B0703020202090204" pitchFamily="34" charset="0"/>
                </a:rPr>
                <a:t>Naïve + Control Treatment</a:t>
              </a:r>
            </a:p>
          </p:txBody>
        </p:sp>
      </p:grpSp>
      <p:sp>
        <p:nvSpPr>
          <p:cNvPr id="8" name="TextBox 7">
            <a:extLst>
              <a:ext uri="{FF2B5EF4-FFF2-40B4-BE49-F238E27FC236}">
                <a16:creationId xmlns:a16="http://schemas.microsoft.com/office/drawing/2014/main" id="{095DDCB9-7430-12A3-AC4A-1EDC0A4D8805}"/>
              </a:ext>
            </a:extLst>
          </p:cNvPr>
          <p:cNvSpPr txBox="1"/>
          <p:nvPr/>
        </p:nvSpPr>
        <p:spPr>
          <a:xfrm>
            <a:off x="2346828" y="5407783"/>
            <a:ext cx="7279105" cy="830997"/>
          </a:xfrm>
          <a:prstGeom prst="rect">
            <a:avLst/>
          </a:prstGeom>
          <a:noFill/>
        </p:spPr>
        <p:txBody>
          <a:bodyPr wrap="square" rtlCol="0">
            <a:spAutoFit/>
          </a:bodyPr>
          <a:lstStyle/>
          <a:p>
            <a:pPr algn="ctr"/>
            <a:r>
              <a:rPr lang="en-US" sz="2400" dirty="0">
                <a:solidFill>
                  <a:srgbClr val="EB647E"/>
                </a:solidFill>
                <a:latin typeface="Trebuchet MS" panose="020B0703020202090204" pitchFamily="34" charset="0"/>
              </a:rPr>
              <a:t>Acute stress </a:t>
            </a:r>
            <a:r>
              <a:rPr lang="en-US" sz="2400" dirty="0">
                <a:latin typeface="Trebuchet MS" panose="020B0703020202090204" pitchFamily="34" charset="0"/>
              </a:rPr>
              <a:t>decreases evoked excitatory current amplitude after HFS</a:t>
            </a:r>
          </a:p>
        </p:txBody>
      </p:sp>
    </p:spTree>
    <p:extLst>
      <p:ext uri="{BB962C8B-B14F-4D97-AF65-F5344CB8AC3E}">
        <p14:creationId xmlns:p14="http://schemas.microsoft.com/office/powerpoint/2010/main" val="8404927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6B30F4-7B02-5745-325B-D1672B4546EA}"/>
            </a:ext>
          </a:extLst>
        </p:cNvPr>
        <p:cNvGrpSpPr/>
        <p:nvPr/>
      </p:nvGrpSpPr>
      <p:grpSpPr>
        <a:xfrm>
          <a:off x="0" y="0"/>
          <a:ext cx="0" cy="0"/>
          <a:chOff x="0" y="0"/>
          <a:chExt cx="0" cy="0"/>
        </a:xfrm>
      </p:grpSpPr>
      <p:pic>
        <p:nvPicPr>
          <p:cNvPr id="3" name="Picture 2" descr="A graph with dots and lines&#10;&#10;AI-generated content may be incorrect.">
            <a:extLst>
              <a:ext uri="{FF2B5EF4-FFF2-40B4-BE49-F238E27FC236}">
                <a16:creationId xmlns:a16="http://schemas.microsoft.com/office/drawing/2014/main" id="{E435EC96-474F-05AA-8447-6FBEF7401CEF}"/>
              </a:ext>
            </a:extLst>
          </p:cNvPr>
          <p:cNvPicPr>
            <a:picLocks noChangeAspect="1"/>
          </p:cNvPicPr>
          <p:nvPr/>
        </p:nvPicPr>
        <p:blipFill>
          <a:blip r:embed="rId3"/>
          <a:stretch>
            <a:fillRect/>
          </a:stretch>
        </p:blipFill>
        <p:spPr>
          <a:xfrm>
            <a:off x="5986381" y="1034718"/>
            <a:ext cx="6112276" cy="4370275"/>
          </a:xfrm>
          <a:prstGeom prst="rect">
            <a:avLst/>
          </a:prstGeom>
        </p:spPr>
      </p:pic>
      <p:grpSp>
        <p:nvGrpSpPr>
          <p:cNvPr id="2" name="Group 1">
            <a:extLst>
              <a:ext uri="{FF2B5EF4-FFF2-40B4-BE49-F238E27FC236}">
                <a16:creationId xmlns:a16="http://schemas.microsoft.com/office/drawing/2014/main" id="{41A27870-2818-52C7-2514-E8F14EBFF212}"/>
              </a:ext>
            </a:extLst>
          </p:cNvPr>
          <p:cNvGrpSpPr/>
          <p:nvPr/>
        </p:nvGrpSpPr>
        <p:grpSpPr>
          <a:xfrm>
            <a:off x="84225" y="665384"/>
            <a:ext cx="6112273" cy="4736712"/>
            <a:chOff x="84225" y="665384"/>
            <a:chExt cx="6112273" cy="4736712"/>
          </a:xfrm>
        </p:grpSpPr>
        <p:pic>
          <p:nvPicPr>
            <p:cNvPr id="5" name="Picture 4">
              <a:extLst>
                <a:ext uri="{FF2B5EF4-FFF2-40B4-BE49-F238E27FC236}">
                  <a16:creationId xmlns:a16="http://schemas.microsoft.com/office/drawing/2014/main" id="{182075F9-7E37-C12A-9B77-4EACDDB316F9}"/>
                </a:ext>
              </a:extLst>
            </p:cNvPr>
            <p:cNvPicPr>
              <a:picLocks noChangeAspect="1"/>
            </p:cNvPicPr>
            <p:nvPr/>
          </p:nvPicPr>
          <p:blipFill>
            <a:blip r:embed="rId4"/>
            <a:srcRect/>
            <a:stretch/>
          </p:blipFill>
          <p:spPr>
            <a:xfrm>
              <a:off x="84225" y="1037613"/>
              <a:ext cx="6112273" cy="4364483"/>
            </a:xfrm>
            <a:prstGeom prst="rect">
              <a:avLst/>
            </a:prstGeom>
          </p:spPr>
        </p:pic>
        <p:sp>
          <p:nvSpPr>
            <p:cNvPr id="7" name="TextBox 6">
              <a:extLst>
                <a:ext uri="{FF2B5EF4-FFF2-40B4-BE49-F238E27FC236}">
                  <a16:creationId xmlns:a16="http://schemas.microsoft.com/office/drawing/2014/main" id="{BAAE9558-8E1A-07C3-AF66-87FB83B5DA35}"/>
                </a:ext>
              </a:extLst>
            </p:cNvPr>
            <p:cNvSpPr txBox="1"/>
            <p:nvPr/>
          </p:nvSpPr>
          <p:spPr>
            <a:xfrm>
              <a:off x="1545792" y="665384"/>
              <a:ext cx="3705726" cy="369332"/>
            </a:xfrm>
            <a:prstGeom prst="rect">
              <a:avLst/>
            </a:prstGeom>
            <a:noFill/>
          </p:spPr>
          <p:txBody>
            <a:bodyPr wrap="square" rtlCol="0">
              <a:spAutoFit/>
            </a:bodyPr>
            <a:lstStyle/>
            <a:p>
              <a:pPr algn="ctr"/>
              <a:r>
                <a:rPr lang="en-US" dirty="0">
                  <a:latin typeface="Trebuchet MS" panose="020B0703020202090204" pitchFamily="34" charset="0"/>
                </a:rPr>
                <a:t>Acute Stress + AM251</a:t>
              </a:r>
            </a:p>
          </p:txBody>
        </p:sp>
      </p:grpSp>
      <p:sp>
        <p:nvSpPr>
          <p:cNvPr id="8" name="TextBox 7">
            <a:extLst>
              <a:ext uri="{FF2B5EF4-FFF2-40B4-BE49-F238E27FC236}">
                <a16:creationId xmlns:a16="http://schemas.microsoft.com/office/drawing/2014/main" id="{E630EC9C-B64E-35DC-204B-DEC676EA9D4D}"/>
              </a:ext>
            </a:extLst>
          </p:cNvPr>
          <p:cNvSpPr txBox="1"/>
          <p:nvPr/>
        </p:nvSpPr>
        <p:spPr>
          <a:xfrm>
            <a:off x="914400" y="5407783"/>
            <a:ext cx="9873049" cy="461665"/>
          </a:xfrm>
          <a:prstGeom prst="rect">
            <a:avLst/>
          </a:prstGeom>
          <a:noFill/>
        </p:spPr>
        <p:txBody>
          <a:bodyPr wrap="square" rtlCol="0">
            <a:spAutoFit/>
          </a:bodyPr>
          <a:lstStyle/>
          <a:p>
            <a:pPr algn="ctr"/>
            <a:r>
              <a:rPr lang="en-US" sz="2400" dirty="0">
                <a:latin typeface="Trebuchet MS" panose="020B0703020202090204" pitchFamily="34" charset="0"/>
              </a:rPr>
              <a:t>Glutamate transmission did not decrease when </a:t>
            </a:r>
            <a:r>
              <a:rPr lang="en-US" sz="2400" b="1" dirty="0">
                <a:solidFill>
                  <a:srgbClr val="C11C84"/>
                </a:solidFill>
                <a:latin typeface="Trebuchet MS" panose="020B0703020202090204" pitchFamily="34" charset="0"/>
              </a:rPr>
              <a:t>CB1Rs</a:t>
            </a:r>
            <a:r>
              <a:rPr lang="en-US" sz="2400" dirty="0">
                <a:latin typeface="Trebuchet MS" panose="020B0703020202090204" pitchFamily="34" charset="0"/>
              </a:rPr>
              <a:t> were blocked</a:t>
            </a:r>
            <a:endParaRPr lang="en-US" sz="2400" b="1" dirty="0">
              <a:solidFill>
                <a:srgbClr val="FFADFF"/>
              </a:solidFill>
              <a:latin typeface="Trebuchet MS" panose="020B0703020202090204" pitchFamily="34" charset="0"/>
            </a:endParaRPr>
          </a:p>
        </p:txBody>
      </p:sp>
      <p:sp>
        <p:nvSpPr>
          <p:cNvPr id="9" name="TextBox 8">
            <a:extLst>
              <a:ext uri="{FF2B5EF4-FFF2-40B4-BE49-F238E27FC236}">
                <a16:creationId xmlns:a16="http://schemas.microsoft.com/office/drawing/2014/main" id="{F322C1A2-883C-DD66-A563-BEC9156B8008}"/>
              </a:ext>
            </a:extLst>
          </p:cNvPr>
          <p:cNvSpPr txBox="1"/>
          <p:nvPr/>
        </p:nvSpPr>
        <p:spPr>
          <a:xfrm>
            <a:off x="7843820" y="665384"/>
            <a:ext cx="3705726" cy="369332"/>
          </a:xfrm>
          <a:prstGeom prst="rect">
            <a:avLst/>
          </a:prstGeom>
          <a:noFill/>
        </p:spPr>
        <p:txBody>
          <a:bodyPr wrap="square" rtlCol="0">
            <a:spAutoFit/>
          </a:bodyPr>
          <a:lstStyle/>
          <a:p>
            <a:pPr algn="ctr"/>
            <a:r>
              <a:rPr lang="en-US" dirty="0">
                <a:latin typeface="Trebuchet MS" panose="020B0703020202090204" pitchFamily="34" charset="0"/>
              </a:rPr>
              <a:t>Acute Stress + Control Treatment</a:t>
            </a:r>
          </a:p>
        </p:txBody>
      </p:sp>
    </p:spTree>
    <p:extLst>
      <p:ext uri="{BB962C8B-B14F-4D97-AF65-F5344CB8AC3E}">
        <p14:creationId xmlns:p14="http://schemas.microsoft.com/office/powerpoint/2010/main" val="3749381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68F78-1956-DF62-BCB9-6A0B1EC89516}"/>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F100DA28-8878-F10B-6D92-D6148F407A29}"/>
              </a:ext>
            </a:extLst>
          </p:cNvPr>
          <p:cNvSpPr txBox="1"/>
          <p:nvPr/>
        </p:nvSpPr>
        <p:spPr>
          <a:xfrm>
            <a:off x="0" y="605926"/>
            <a:ext cx="7299900" cy="584775"/>
          </a:xfrm>
          <a:prstGeom prst="rect">
            <a:avLst/>
          </a:prstGeom>
          <a:noFill/>
        </p:spPr>
        <p:txBody>
          <a:bodyPr wrap="square" rtlCol="0">
            <a:spAutoFit/>
          </a:bodyPr>
          <a:lstStyle/>
          <a:p>
            <a:pPr algn="ctr"/>
            <a:r>
              <a:rPr lang="en-US" sz="3200" b="1" dirty="0">
                <a:latin typeface="Trebuchet MS" panose="020B0703020202090204" pitchFamily="34" charset="0"/>
              </a:rPr>
              <a:t>Acute stress</a:t>
            </a:r>
            <a:endParaRPr lang="en-US" sz="3200" b="1" dirty="0"/>
          </a:p>
        </p:txBody>
      </p:sp>
      <p:sp>
        <p:nvSpPr>
          <p:cNvPr id="22" name="Down Arrow Callout 21">
            <a:extLst>
              <a:ext uri="{FF2B5EF4-FFF2-40B4-BE49-F238E27FC236}">
                <a16:creationId xmlns:a16="http://schemas.microsoft.com/office/drawing/2014/main" id="{C63D871E-11A5-2C28-82DF-601336DE355D}"/>
              </a:ext>
            </a:extLst>
          </p:cNvPr>
          <p:cNvSpPr/>
          <p:nvPr/>
        </p:nvSpPr>
        <p:spPr>
          <a:xfrm>
            <a:off x="8372054" y="605926"/>
            <a:ext cx="3378506" cy="2170323"/>
          </a:xfrm>
          <a:prstGeom prst="downArrowCallout">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700" dirty="0">
                <a:latin typeface="Trebuchet MS" panose="020B0703020202090204" pitchFamily="34" charset="0"/>
              </a:rPr>
              <a:t>Hypothalamic-Pituitary-Adrenal Axis</a:t>
            </a:r>
          </a:p>
        </p:txBody>
      </p:sp>
      <p:sp>
        <p:nvSpPr>
          <p:cNvPr id="27" name="Rectangle 26">
            <a:extLst>
              <a:ext uri="{FF2B5EF4-FFF2-40B4-BE49-F238E27FC236}">
                <a16:creationId xmlns:a16="http://schemas.microsoft.com/office/drawing/2014/main" id="{88D54BD4-A050-0C37-3033-127BF832393C}"/>
              </a:ext>
            </a:extLst>
          </p:cNvPr>
          <p:cNvSpPr/>
          <p:nvPr/>
        </p:nvSpPr>
        <p:spPr>
          <a:xfrm>
            <a:off x="8372054" y="5393206"/>
            <a:ext cx="3378506" cy="727114"/>
          </a:xfrm>
          <a:prstGeom prst="rect">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Trebuchet MS" panose="020B0703020202090204" pitchFamily="34" charset="0"/>
              </a:rPr>
              <a:t>Cortisol ↑ appetite</a:t>
            </a:r>
          </a:p>
        </p:txBody>
      </p:sp>
      <p:sp>
        <p:nvSpPr>
          <p:cNvPr id="3" name="Down Arrow Callout 2">
            <a:extLst>
              <a:ext uri="{FF2B5EF4-FFF2-40B4-BE49-F238E27FC236}">
                <a16:creationId xmlns:a16="http://schemas.microsoft.com/office/drawing/2014/main" id="{0CFCF4DC-33DA-E3B0-E4A8-6BA8DFDADA46}"/>
              </a:ext>
            </a:extLst>
          </p:cNvPr>
          <p:cNvSpPr/>
          <p:nvPr/>
        </p:nvSpPr>
        <p:spPr>
          <a:xfrm>
            <a:off x="8372055" y="2903398"/>
            <a:ext cx="3378505" cy="1117755"/>
          </a:xfrm>
          <a:prstGeom prst="downArrowCallout">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Trebuchet MS" panose="020B0703020202090204" pitchFamily="34" charset="0"/>
              </a:rPr>
              <a:t>CRH ↓ appetite</a:t>
            </a:r>
          </a:p>
        </p:txBody>
      </p:sp>
      <p:sp>
        <p:nvSpPr>
          <p:cNvPr id="4" name="Down Arrow Callout 3">
            <a:extLst>
              <a:ext uri="{FF2B5EF4-FFF2-40B4-BE49-F238E27FC236}">
                <a16:creationId xmlns:a16="http://schemas.microsoft.com/office/drawing/2014/main" id="{19557FC2-D116-6E79-2C1C-7378E71C3904}"/>
              </a:ext>
            </a:extLst>
          </p:cNvPr>
          <p:cNvSpPr/>
          <p:nvPr/>
        </p:nvSpPr>
        <p:spPr>
          <a:xfrm>
            <a:off x="8372054" y="4148302"/>
            <a:ext cx="3378505" cy="1117755"/>
          </a:xfrm>
          <a:prstGeom prst="downArrowCallout">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Trebuchet MS" panose="020B0703020202090204" pitchFamily="34" charset="0"/>
              </a:rPr>
              <a:t>ACTH</a:t>
            </a:r>
          </a:p>
        </p:txBody>
      </p:sp>
      <p:sp>
        <p:nvSpPr>
          <p:cNvPr id="14" name="Right Arrow Callout 13">
            <a:extLst>
              <a:ext uri="{FF2B5EF4-FFF2-40B4-BE49-F238E27FC236}">
                <a16:creationId xmlns:a16="http://schemas.microsoft.com/office/drawing/2014/main" id="{2D88F042-C5D4-955C-F0AC-83E343746B61}"/>
              </a:ext>
            </a:extLst>
          </p:cNvPr>
          <p:cNvSpPr/>
          <p:nvPr/>
        </p:nvSpPr>
        <p:spPr>
          <a:xfrm>
            <a:off x="3955054" y="2604126"/>
            <a:ext cx="4196661" cy="1244904"/>
          </a:xfrm>
          <a:prstGeom prst="rightArrowCallout">
            <a:avLst>
              <a:gd name="adj1" fmla="val 25000"/>
              <a:gd name="adj2" fmla="val 25000"/>
              <a:gd name="adj3" fmla="val 25000"/>
              <a:gd name="adj4" fmla="val 80728"/>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Trebuchet MS" panose="020B0703020202090204" pitchFamily="34" charset="0"/>
              </a:rPr>
              <a:t>Norepinephrine ↓ appetite</a:t>
            </a:r>
          </a:p>
          <a:p>
            <a:pPr algn="ctr"/>
            <a:endParaRPr lang="en-US" sz="2000" dirty="0">
              <a:latin typeface="Trebuchet MS" panose="020B0703020202090204" pitchFamily="34" charset="0"/>
            </a:endParaRPr>
          </a:p>
          <a:p>
            <a:pPr algn="ctr"/>
            <a:r>
              <a:rPr lang="en-US" sz="2000" dirty="0">
                <a:latin typeface="Trebuchet MS" panose="020B0703020202090204" pitchFamily="34" charset="0"/>
              </a:rPr>
              <a:t>Epinephrine ↓ appetite</a:t>
            </a:r>
          </a:p>
        </p:txBody>
      </p:sp>
      <p:sp>
        <p:nvSpPr>
          <p:cNvPr id="15" name="Right Arrow Callout 14">
            <a:extLst>
              <a:ext uri="{FF2B5EF4-FFF2-40B4-BE49-F238E27FC236}">
                <a16:creationId xmlns:a16="http://schemas.microsoft.com/office/drawing/2014/main" id="{880F8D1E-37A0-C6E7-1C57-A620669CAE4F}"/>
              </a:ext>
            </a:extLst>
          </p:cNvPr>
          <p:cNvSpPr/>
          <p:nvPr/>
        </p:nvSpPr>
        <p:spPr>
          <a:xfrm>
            <a:off x="235635" y="2295652"/>
            <a:ext cx="3499079" cy="1861852"/>
          </a:xfrm>
          <a:prstGeom prst="rightArrowCallout">
            <a:avLst>
              <a:gd name="adj1" fmla="val 25000"/>
              <a:gd name="adj2" fmla="val 25000"/>
              <a:gd name="adj3" fmla="val 25000"/>
              <a:gd name="adj4" fmla="val 76886"/>
            </a:avLst>
          </a:prstGeom>
          <a:solidFill>
            <a:srgbClr val="0070C0"/>
          </a:solidFill>
          <a:ln>
            <a:solidFill>
              <a:srgbClr val="0070C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700" dirty="0">
                <a:latin typeface="Trebuchet MS" panose="020B0703020202090204" pitchFamily="34" charset="0"/>
              </a:rPr>
              <a:t>Sympathetic </a:t>
            </a:r>
          </a:p>
          <a:p>
            <a:pPr algn="ctr"/>
            <a:r>
              <a:rPr lang="en-US" sz="2700" dirty="0">
                <a:latin typeface="Trebuchet MS" panose="020B0703020202090204" pitchFamily="34" charset="0"/>
              </a:rPr>
              <a:t>Nervous </a:t>
            </a:r>
          </a:p>
          <a:p>
            <a:pPr algn="ctr"/>
            <a:r>
              <a:rPr lang="en-US" sz="2700" dirty="0">
                <a:latin typeface="Trebuchet MS" panose="020B0703020202090204" pitchFamily="34" charset="0"/>
              </a:rPr>
              <a:t>System</a:t>
            </a:r>
            <a:endParaRPr lang="en-US" sz="2700" dirty="0"/>
          </a:p>
        </p:txBody>
      </p:sp>
    </p:spTree>
    <p:extLst>
      <p:ext uri="{BB962C8B-B14F-4D97-AF65-F5344CB8AC3E}">
        <p14:creationId xmlns:p14="http://schemas.microsoft.com/office/powerpoint/2010/main" val="39227673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FAE388-5578-0750-CD3F-81F21DF9C874}"/>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64FBF450-B920-AFC4-DAE5-52E76939BEFE}"/>
              </a:ext>
            </a:extLst>
          </p:cNvPr>
          <p:cNvSpPr txBox="1"/>
          <p:nvPr/>
        </p:nvSpPr>
        <p:spPr>
          <a:xfrm>
            <a:off x="2581543" y="5548668"/>
            <a:ext cx="7028913" cy="830997"/>
          </a:xfrm>
          <a:prstGeom prst="rect">
            <a:avLst/>
          </a:prstGeom>
          <a:noFill/>
        </p:spPr>
        <p:txBody>
          <a:bodyPr wrap="square" rtlCol="0">
            <a:spAutoFit/>
          </a:bodyPr>
          <a:lstStyle/>
          <a:p>
            <a:pPr algn="ctr"/>
            <a:r>
              <a:rPr lang="en-US" sz="2400" dirty="0">
                <a:latin typeface="Trebuchet MS" panose="020B0703020202090204" pitchFamily="34" charset="0"/>
              </a:rPr>
              <a:t>The decrease in presynaptic glutamate release was not seen when </a:t>
            </a:r>
            <a:r>
              <a:rPr lang="en-US" sz="2400" b="1" dirty="0">
                <a:solidFill>
                  <a:srgbClr val="C11C84"/>
                </a:solidFill>
                <a:latin typeface="Trebuchet MS" panose="020B0703020202090204" pitchFamily="34" charset="0"/>
              </a:rPr>
              <a:t>CB1Rs </a:t>
            </a:r>
            <a:r>
              <a:rPr lang="en-US" sz="2400" dirty="0">
                <a:latin typeface="Trebuchet MS" panose="020B0703020202090204" pitchFamily="34" charset="0"/>
              </a:rPr>
              <a:t>were blocked</a:t>
            </a:r>
            <a:endParaRPr lang="en-US" sz="2400" b="1" dirty="0">
              <a:solidFill>
                <a:srgbClr val="C11C84"/>
              </a:solidFill>
              <a:latin typeface="Trebuchet MS" panose="020B0703020202090204" pitchFamily="34" charset="0"/>
            </a:endParaRPr>
          </a:p>
        </p:txBody>
      </p:sp>
      <p:pic>
        <p:nvPicPr>
          <p:cNvPr id="4" name="Picture 3">
            <a:extLst>
              <a:ext uri="{FF2B5EF4-FFF2-40B4-BE49-F238E27FC236}">
                <a16:creationId xmlns:a16="http://schemas.microsoft.com/office/drawing/2014/main" id="{6AFBEAF3-22A1-30E7-BC08-244756C7BF10}"/>
              </a:ext>
            </a:extLst>
          </p:cNvPr>
          <p:cNvPicPr>
            <a:picLocks noChangeAspect="1"/>
          </p:cNvPicPr>
          <p:nvPr/>
        </p:nvPicPr>
        <p:blipFill>
          <a:blip r:embed="rId3"/>
          <a:srcRect/>
          <a:stretch/>
        </p:blipFill>
        <p:spPr>
          <a:xfrm>
            <a:off x="171967" y="1203184"/>
            <a:ext cx="5912830" cy="4240122"/>
          </a:xfrm>
          <a:prstGeom prst="rect">
            <a:avLst/>
          </a:prstGeom>
        </p:spPr>
      </p:pic>
      <p:pic>
        <p:nvPicPr>
          <p:cNvPr id="7" name="Picture 6" descr="A graph of a line&#10;&#10;AI-generated content may be incorrect.">
            <a:extLst>
              <a:ext uri="{FF2B5EF4-FFF2-40B4-BE49-F238E27FC236}">
                <a16:creationId xmlns:a16="http://schemas.microsoft.com/office/drawing/2014/main" id="{2A4F3074-9122-486B-47DB-FE37F66092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80" y="1203184"/>
            <a:ext cx="5935622" cy="4239729"/>
          </a:xfrm>
          <a:prstGeom prst="rect">
            <a:avLst/>
          </a:prstGeom>
        </p:spPr>
      </p:pic>
      <p:sp>
        <p:nvSpPr>
          <p:cNvPr id="11" name="TextBox 10">
            <a:extLst>
              <a:ext uri="{FF2B5EF4-FFF2-40B4-BE49-F238E27FC236}">
                <a16:creationId xmlns:a16="http://schemas.microsoft.com/office/drawing/2014/main" id="{9A769C3D-D6D5-D881-F595-D51DA0245119}"/>
              </a:ext>
            </a:extLst>
          </p:cNvPr>
          <p:cNvSpPr txBox="1"/>
          <p:nvPr/>
        </p:nvSpPr>
        <p:spPr>
          <a:xfrm>
            <a:off x="7485005" y="732978"/>
            <a:ext cx="3705726" cy="369332"/>
          </a:xfrm>
          <a:prstGeom prst="rect">
            <a:avLst/>
          </a:prstGeom>
          <a:noFill/>
        </p:spPr>
        <p:txBody>
          <a:bodyPr wrap="square" rtlCol="0">
            <a:spAutoFit/>
          </a:bodyPr>
          <a:lstStyle/>
          <a:p>
            <a:pPr algn="ctr"/>
            <a:r>
              <a:rPr lang="en-US" dirty="0">
                <a:latin typeface="Trebuchet MS" panose="020B0703020202090204" pitchFamily="34" charset="0"/>
              </a:rPr>
              <a:t>Acute Stress + Control Treatment</a:t>
            </a:r>
          </a:p>
        </p:txBody>
      </p:sp>
      <p:sp>
        <p:nvSpPr>
          <p:cNvPr id="12" name="TextBox 11">
            <a:extLst>
              <a:ext uri="{FF2B5EF4-FFF2-40B4-BE49-F238E27FC236}">
                <a16:creationId xmlns:a16="http://schemas.microsoft.com/office/drawing/2014/main" id="{87C9A8C5-55D1-5CE3-D700-DEE03318CCC2}"/>
              </a:ext>
            </a:extLst>
          </p:cNvPr>
          <p:cNvSpPr txBox="1"/>
          <p:nvPr/>
        </p:nvSpPr>
        <p:spPr>
          <a:xfrm>
            <a:off x="1465990" y="732978"/>
            <a:ext cx="3705726" cy="369332"/>
          </a:xfrm>
          <a:prstGeom prst="rect">
            <a:avLst/>
          </a:prstGeom>
          <a:noFill/>
        </p:spPr>
        <p:txBody>
          <a:bodyPr wrap="square" rtlCol="0">
            <a:spAutoFit/>
          </a:bodyPr>
          <a:lstStyle/>
          <a:p>
            <a:pPr algn="ctr"/>
            <a:r>
              <a:rPr lang="en-US" dirty="0">
                <a:latin typeface="Trebuchet MS" panose="020B0703020202090204" pitchFamily="34" charset="0"/>
              </a:rPr>
              <a:t>Acute Stress + AM251</a:t>
            </a:r>
          </a:p>
        </p:txBody>
      </p:sp>
    </p:spTree>
    <p:extLst>
      <p:ext uri="{BB962C8B-B14F-4D97-AF65-F5344CB8AC3E}">
        <p14:creationId xmlns:p14="http://schemas.microsoft.com/office/powerpoint/2010/main" val="3704217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1357E-AEF3-4E5A-0822-53F28CBA6A8B}"/>
              </a:ext>
            </a:extLst>
          </p:cNvPr>
          <p:cNvSpPr>
            <a:spLocks noGrp="1"/>
          </p:cNvSpPr>
          <p:nvPr>
            <p:ph type="title"/>
          </p:nvPr>
        </p:nvSpPr>
        <p:spPr/>
        <p:txBody>
          <a:bodyPr/>
          <a:lstStyle/>
          <a:p>
            <a:r>
              <a:rPr lang="en-US" dirty="0">
                <a:latin typeface="Trebuchet MS" panose="020B0703020202090204" pitchFamily="34" charset="0"/>
              </a:rPr>
              <a:t>Conclusion</a:t>
            </a:r>
            <a:endParaRPr lang="en-US" dirty="0"/>
          </a:p>
        </p:txBody>
      </p:sp>
      <p:sp>
        <p:nvSpPr>
          <p:cNvPr id="3" name="Content Placeholder 2">
            <a:extLst>
              <a:ext uri="{FF2B5EF4-FFF2-40B4-BE49-F238E27FC236}">
                <a16:creationId xmlns:a16="http://schemas.microsoft.com/office/drawing/2014/main" id="{AF36003E-B081-DC7B-4714-7DB74E3EB192}"/>
              </a:ext>
            </a:extLst>
          </p:cNvPr>
          <p:cNvSpPr>
            <a:spLocks noGrp="1"/>
          </p:cNvSpPr>
          <p:nvPr>
            <p:ph idx="1"/>
          </p:nvPr>
        </p:nvSpPr>
        <p:spPr/>
        <p:txBody>
          <a:bodyPr>
            <a:normAutofit/>
          </a:bodyPr>
          <a:lstStyle/>
          <a:p>
            <a:pPr marL="0" indent="0">
              <a:buNone/>
            </a:pPr>
            <a:r>
              <a:rPr lang="en-US" sz="3600" b="1" dirty="0">
                <a:solidFill>
                  <a:srgbClr val="EB647E"/>
                </a:solidFill>
                <a:latin typeface="Trebuchet MS" panose="020B0703020202090204" pitchFamily="34" charset="0"/>
              </a:rPr>
              <a:t>Acute stress </a:t>
            </a:r>
          </a:p>
          <a:p>
            <a:r>
              <a:rPr lang="en-US" sz="3600" dirty="0">
                <a:latin typeface="Trebuchet MS" panose="020B0703020202090204" pitchFamily="34" charset="0"/>
              </a:rPr>
              <a:t>decreases amplitude of excitatory currents </a:t>
            </a:r>
          </a:p>
          <a:p>
            <a:r>
              <a:rPr lang="en-US" sz="3600" dirty="0">
                <a:latin typeface="Trebuchet MS" panose="020B0703020202090204" pitchFamily="34" charset="0"/>
              </a:rPr>
              <a:t>decreases presynaptic glutamate release</a:t>
            </a:r>
          </a:p>
          <a:p>
            <a:pPr marL="0" indent="0">
              <a:buNone/>
            </a:pPr>
            <a:r>
              <a:rPr lang="en-US" sz="3600" dirty="0">
                <a:latin typeface="Trebuchet MS" panose="020B0703020202090204" pitchFamily="34" charset="0"/>
              </a:rPr>
              <a:t>in DMH neurons</a:t>
            </a:r>
          </a:p>
          <a:p>
            <a:pPr marL="0" indent="0">
              <a:buNone/>
            </a:pPr>
            <a:endParaRPr lang="en-US" sz="3600" dirty="0">
              <a:latin typeface="Trebuchet MS" panose="020B0703020202090204" pitchFamily="34" charset="0"/>
            </a:endParaRPr>
          </a:p>
          <a:p>
            <a:pPr marL="0" indent="0">
              <a:buNone/>
            </a:pPr>
            <a:r>
              <a:rPr lang="en-US" sz="3600" dirty="0">
                <a:latin typeface="Trebuchet MS" panose="020B0703020202090204" pitchFamily="34" charset="0"/>
              </a:rPr>
              <a:t>The endocannabinoid</a:t>
            </a:r>
            <a:r>
              <a:rPr lang="en-US" sz="3600" b="1" dirty="0">
                <a:solidFill>
                  <a:srgbClr val="FFADFF"/>
                </a:solidFill>
                <a:latin typeface="Trebuchet MS" panose="020B0703020202090204" pitchFamily="34" charset="0"/>
              </a:rPr>
              <a:t> </a:t>
            </a:r>
            <a:r>
              <a:rPr lang="en-US" sz="3600" b="1" dirty="0">
                <a:solidFill>
                  <a:srgbClr val="C11C84"/>
                </a:solidFill>
                <a:latin typeface="Trebuchet MS" panose="020B0703020202090204" pitchFamily="34" charset="0"/>
              </a:rPr>
              <a:t>CB1 receptor </a:t>
            </a:r>
            <a:r>
              <a:rPr lang="en-US" sz="3600" dirty="0">
                <a:latin typeface="Trebuchet MS" panose="020B0703020202090204" pitchFamily="34" charset="0"/>
              </a:rPr>
              <a:t>mediates these changes</a:t>
            </a:r>
            <a:endParaRPr lang="en-US" sz="3600" dirty="0"/>
          </a:p>
        </p:txBody>
      </p:sp>
    </p:spTree>
    <p:extLst>
      <p:ext uri="{BB962C8B-B14F-4D97-AF65-F5344CB8AC3E}">
        <p14:creationId xmlns:p14="http://schemas.microsoft.com/office/powerpoint/2010/main" val="29292865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601B6D-2793-2D7F-2154-11DF65DF9E2F}"/>
            </a:ext>
          </a:extLst>
        </p:cNvPr>
        <p:cNvGrpSpPr/>
        <p:nvPr/>
      </p:nvGrpSpPr>
      <p:grpSpPr>
        <a:xfrm>
          <a:off x="0" y="0"/>
          <a:ext cx="0" cy="0"/>
          <a:chOff x="0" y="0"/>
          <a:chExt cx="0" cy="0"/>
        </a:xfrm>
      </p:grpSpPr>
      <p:sp>
        <p:nvSpPr>
          <p:cNvPr id="16" name="TextBox 15">
            <a:extLst>
              <a:ext uri="{FF2B5EF4-FFF2-40B4-BE49-F238E27FC236}">
                <a16:creationId xmlns:a16="http://schemas.microsoft.com/office/drawing/2014/main" id="{5B55FCA5-1766-5885-4976-048FB9FBEF5A}"/>
              </a:ext>
            </a:extLst>
          </p:cNvPr>
          <p:cNvSpPr txBox="1"/>
          <p:nvPr/>
        </p:nvSpPr>
        <p:spPr>
          <a:xfrm>
            <a:off x="0" y="605926"/>
            <a:ext cx="7299900" cy="584775"/>
          </a:xfrm>
          <a:prstGeom prst="rect">
            <a:avLst/>
          </a:prstGeom>
          <a:noFill/>
        </p:spPr>
        <p:txBody>
          <a:bodyPr wrap="square" rtlCol="0">
            <a:spAutoFit/>
          </a:bodyPr>
          <a:lstStyle/>
          <a:p>
            <a:pPr algn="ctr"/>
            <a:r>
              <a:rPr lang="en-US" sz="3200" b="1" dirty="0">
                <a:latin typeface="Trebuchet MS" panose="020B0703020202090204" pitchFamily="34" charset="0"/>
              </a:rPr>
              <a:t>Repeated stress</a:t>
            </a:r>
            <a:endParaRPr lang="en-US" sz="3200" b="1" dirty="0"/>
          </a:p>
        </p:txBody>
      </p:sp>
    </p:spTree>
    <p:extLst>
      <p:ext uri="{BB962C8B-B14F-4D97-AF65-F5344CB8AC3E}">
        <p14:creationId xmlns:p14="http://schemas.microsoft.com/office/powerpoint/2010/main" val="36827139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E96A6-C702-D22D-DF94-272715D6CA9B}"/>
              </a:ext>
            </a:extLst>
          </p:cNvPr>
          <p:cNvSpPr>
            <a:spLocks noGrp="1"/>
          </p:cNvSpPr>
          <p:nvPr>
            <p:ph type="title"/>
          </p:nvPr>
        </p:nvSpPr>
        <p:spPr>
          <a:xfrm>
            <a:off x="408542" y="114575"/>
            <a:ext cx="10515600" cy="1325563"/>
          </a:xfrm>
        </p:spPr>
        <p:txBody>
          <a:bodyPr/>
          <a:lstStyle/>
          <a:p>
            <a:pPr algn="ctr"/>
            <a:r>
              <a:rPr lang="en-US" dirty="0">
                <a:latin typeface="Trebuchet MS" panose="020B0703020202090204" pitchFamily="34" charset="0"/>
              </a:rPr>
              <a:t>Why study the DMH?</a:t>
            </a:r>
            <a:endParaRPr lang="en-US" dirty="0"/>
          </a:p>
        </p:txBody>
      </p:sp>
      <p:pic>
        <p:nvPicPr>
          <p:cNvPr id="11" name="Picture 10" descr="A diagram of food being injected&#10;&#10;AI-generated content may be incorrect.">
            <a:extLst>
              <a:ext uri="{FF2B5EF4-FFF2-40B4-BE49-F238E27FC236}">
                <a16:creationId xmlns:a16="http://schemas.microsoft.com/office/drawing/2014/main" id="{0E5539DE-CB7B-C1BA-4667-1549FA17F691}"/>
              </a:ext>
            </a:extLst>
          </p:cNvPr>
          <p:cNvPicPr>
            <a:picLocks noChangeAspect="1"/>
          </p:cNvPicPr>
          <p:nvPr/>
        </p:nvPicPr>
        <p:blipFill>
          <a:blip r:embed="rId3"/>
          <a:srcRect r="59894" b="60943"/>
          <a:stretch>
            <a:fillRect/>
          </a:stretch>
        </p:blipFill>
        <p:spPr>
          <a:xfrm>
            <a:off x="1529967" y="1304887"/>
            <a:ext cx="3117189" cy="2124113"/>
          </a:xfrm>
          <a:prstGeom prst="rect">
            <a:avLst/>
          </a:prstGeom>
        </p:spPr>
      </p:pic>
      <p:sp>
        <p:nvSpPr>
          <p:cNvPr id="12" name="Rectangle 11">
            <a:extLst>
              <a:ext uri="{FF2B5EF4-FFF2-40B4-BE49-F238E27FC236}">
                <a16:creationId xmlns:a16="http://schemas.microsoft.com/office/drawing/2014/main" id="{2F7133BA-A325-42D2-94BC-5B51EF51BFA6}"/>
              </a:ext>
            </a:extLst>
          </p:cNvPr>
          <p:cNvSpPr/>
          <p:nvPr/>
        </p:nvSpPr>
        <p:spPr>
          <a:xfrm>
            <a:off x="3855904" y="2853369"/>
            <a:ext cx="925416" cy="57563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5D0214-905E-12A3-A479-8D7B88179D41}"/>
              </a:ext>
            </a:extLst>
          </p:cNvPr>
          <p:cNvSpPr/>
          <p:nvPr/>
        </p:nvSpPr>
        <p:spPr>
          <a:xfrm>
            <a:off x="2369776" y="3303225"/>
            <a:ext cx="925416" cy="57563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0232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D7C76A-A6FD-02A7-A7B3-FC843D736B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F33E63-4464-7756-8F66-46D6D0BF8DBC}"/>
              </a:ext>
            </a:extLst>
          </p:cNvPr>
          <p:cNvSpPr>
            <a:spLocks noGrp="1"/>
          </p:cNvSpPr>
          <p:nvPr>
            <p:ph type="title"/>
          </p:nvPr>
        </p:nvSpPr>
        <p:spPr>
          <a:xfrm>
            <a:off x="408542" y="114575"/>
            <a:ext cx="10515600" cy="1325563"/>
          </a:xfrm>
        </p:spPr>
        <p:txBody>
          <a:bodyPr/>
          <a:lstStyle/>
          <a:p>
            <a:pPr algn="ctr"/>
            <a:r>
              <a:rPr lang="en-US" dirty="0">
                <a:latin typeface="Trebuchet MS" panose="020B0703020202090204" pitchFamily="34" charset="0"/>
              </a:rPr>
              <a:t>Why study the DMH?</a:t>
            </a:r>
            <a:endParaRPr lang="en-US" dirty="0"/>
          </a:p>
        </p:txBody>
      </p:sp>
      <p:pic>
        <p:nvPicPr>
          <p:cNvPr id="11" name="Picture 10" descr="A diagram of food being injected&#10;&#10;AI-generated content may be incorrect.">
            <a:extLst>
              <a:ext uri="{FF2B5EF4-FFF2-40B4-BE49-F238E27FC236}">
                <a16:creationId xmlns:a16="http://schemas.microsoft.com/office/drawing/2014/main" id="{2A634B79-7F47-004C-C98B-BF71AFD44BD7}"/>
              </a:ext>
            </a:extLst>
          </p:cNvPr>
          <p:cNvPicPr>
            <a:picLocks noChangeAspect="1"/>
          </p:cNvPicPr>
          <p:nvPr/>
        </p:nvPicPr>
        <p:blipFill>
          <a:blip r:embed="rId3"/>
          <a:stretch>
            <a:fillRect/>
          </a:stretch>
        </p:blipFill>
        <p:spPr>
          <a:xfrm>
            <a:off x="1529967" y="1304887"/>
            <a:ext cx="7772400" cy="5438538"/>
          </a:xfrm>
          <a:prstGeom prst="rect">
            <a:avLst/>
          </a:prstGeom>
        </p:spPr>
      </p:pic>
      <p:sp>
        <p:nvSpPr>
          <p:cNvPr id="3" name="Rectangle 2">
            <a:extLst>
              <a:ext uri="{FF2B5EF4-FFF2-40B4-BE49-F238E27FC236}">
                <a16:creationId xmlns:a16="http://schemas.microsoft.com/office/drawing/2014/main" id="{B7FBFEEC-7365-6483-5117-5D1C3D9184B7}"/>
              </a:ext>
            </a:extLst>
          </p:cNvPr>
          <p:cNvSpPr/>
          <p:nvPr/>
        </p:nvSpPr>
        <p:spPr>
          <a:xfrm>
            <a:off x="4572001" y="1304887"/>
            <a:ext cx="4616066" cy="256203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44690353-E5FB-CCD0-0E5E-8024342239D8}"/>
              </a:ext>
            </a:extLst>
          </p:cNvPr>
          <p:cNvSpPr/>
          <p:nvPr/>
        </p:nvSpPr>
        <p:spPr>
          <a:xfrm>
            <a:off x="3855904" y="2853369"/>
            <a:ext cx="925416" cy="57563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3111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985FBC-13CA-20D1-7A66-CEDEDEB42D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DDB425-BD3C-1A35-2015-F7A05B867081}"/>
              </a:ext>
            </a:extLst>
          </p:cNvPr>
          <p:cNvSpPr>
            <a:spLocks noGrp="1"/>
          </p:cNvSpPr>
          <p:nvPr>
            <p:ph type="title"/>
          </p:nvPr>
        </p:nvSpPr>
        <p:spPr>
          <a:xfrm>
            <a:off x="408542" y="114575"/>
            <a:ext cx="10515600" cy="1325563"/>
          </a:xfrm>
        </p:spPr>
        <p:txBody>
          <a:bodyPr/>
          <a:lstStyle/>
          <a:p>
            <a:pPr algn="ctr"/>
            <a:r>
              <a:rPr lang="en-US" dirty="0">
                <a:latin typeface="Trebuchet MS" panose="020B0703020202090204" pitchFamily="34" charset="0"/>
              </a:rPr>
              <a:t>Why study the DMH?</a:t>
            </a:r>
            <a:endParaRPr lang="en-US" dirty="0"/>
          </a:p>
        </p:txBody>
      </p:sp>
      <p:pic>
        <p:nvPicPr>
          <p:cNvPr id="11" name="Picture 10" descr="A diagram of food being injected&#10;&#10;AI-generated content may be incorrect.">
            <a:extLst>
              <a:ext uri="{FF2B5EF4-FFF2-40B4-BE49-F238E27FC236}">
                <a16:creationId xmlns:a16="http://schemas.microsoft.com/office/drawing/2014/main" id="{D7AE31A8-4F1A-83BB-DC52-6CD88ECDE9CB}"/>
              </a:ext>
            </a:extLst>
          </p:cNvPr>
          <p:cNvPicPr>
            <a:picLocks noChangeAspect="1"/>
          </p:cNvPicPr>
          <p:nvPr/>
        </p:nvPicPr>
        <p:blipFill>
          <a:blip r:embed="rId3"/>
          <a:stretch>
            <a:fillRect/>
          </a:stretch>
        </p:blipFill>
        <p:spPr>
          <a:xfrm>
            <a:off x="1529967" y="1304887"/>
            <a:ext cx="7772400" cy="5438538"/>
          </a:xfrm>
          <a:prstGeom prst="rect">
            <a:avLst/>
          </a:prstGeom>
        </p:spPr>
      </p:pic>
      <p:sp>
        <p:nvSpPr>
          <p:cNvPr id="3" name="Rectangle 2">
            <a:extLst>
              <a:ext uri="{FF2B5EF4-FFF2-40B4-BE49-F238E27FC236}">
                <a16:creationId xmlns:a16="http://schemas.microsoft.com/office/drawing/2014/main" id="{E2FEF8C6-9A4C-9142-E197-8D0CE4D07334}"/>
              </a:ext>
            </a:extLst>
          </p:cNvPr>
          <p:cNvSpPr/>
          <p:nvPr/>
        </p:nvSpPr>
        <p:spPr>
          <a:xfrm>
            <a:off x="3811837" y="2853369"/>
            <a:ext cx="2886418" cy="96948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3385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263E9C-CFFB-2EF3-8329-99A7B96938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0F2AAE-CC6B-49CA-7829-B09A9C48FB3E}"/>
              </a:ext>
            </a:extLst>
          </p:cNvPr>
          <p:cNvSpPr>
            <a:spLocks noGrp="1"/>
          </p:cNvSpPr>
          <p:nvPr>
            <p:ph type="title"/>
          </p:nvPr>
        </p:nvSpPr>
        <p:spPr>
          <a:xfrm>
            <a:off x="408542" y="114575"/>
            <a:ext cx="10515600" cy="1325563"/>
          </a:xfrm>
        </p:spPr>
        <p:txBody>
          <a:bodyPr/>
          <a:lstStyle/>
          <a:p>
            <a:pPr algn="ctr"/>
            <a:r>
              <a:rPr lang="en-US" dirty="0">
                <a:latin typeface="Trebuchet MS" panose="020B0703020202090204" pitchFamily="34" charset="0"/>
              </a:rPr>
              <a:t>Why study the DMH?</a:t>
            </a:r>
            <a:endParaRPr lang="en-US" dirty="0"/>
          </a:p>
        </p:txBody>
      </p:sp>
      <p:pic>
        <p:nvPicPr>
          <p:cNvPr id="11" name="Picture 10" descr="A diagram of food being injected&#10;&#10;AI-generated content may be incorrect.">
            <a:extLst>
              <a:ext uri="{FF2B5EF4-FFF2-40B4-BE49-F238E27FC236}">
                <a16:creationId xmlns:a16="http://schemas.microsoft.com/office/drawing/2014/main" id="{8B61BA83-2BAD-F42B-9AC1-E99849A15EE9}"/>
              </a:ext>
            </a:extLst>
          </p:cNvPr>
          <p:cNvPicPr>
            <a:picLocks noChangeAspect="1"/>
          </p:cNvPicPr>
          <p:nvPr/>
        </p:nvPicPr>
        <p:blipFill>
          <a:blip r:embed="rId3"/>
          <a:stretch>
            <a:fillRect/>
          </a:stretch>
        </p:blipFill>
        <p:spPr>
          <a:xfrm>
            <a:off x="1529967" y="1304887"/>
            <a:ext cx="7772400" cy="5438538"/>
          </a:xfrm>
          <a:prstGeom prst="rect">
            <a:avLst/>
          </a:prstGeom>
        </p:spPr>
      </p:pic>
    </p:spTree>
    <p:extLst>
      <p:ext uri="{BB962C8B-B14F-4D97-AF65-F5344CB8AC3E}">
        <p14:creationId xmlns:p14="http://schemas.microsoft.com/office/powerpoint/2010/main" val="2750076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69539-19B7-BC66-D8D3-7E71629D097B}"/>
              </a:ext>
            </a:extLst>
          </p:cNvPr>
          <p:cNvSpPr>
            <a:spLocks noGrp="1"/>
          </p:cNvSpPr>
          <p:nvPr>
            <p:ph type="title"/>
          </p:nvPr>
        </p:nvSpPr>
        <p:spPr>
          <a:xfrm>
            <a:off x="551145" y="388307"/>
            <a:ext cx="11185743" cy="6200383"/>
          </a:xfrm>
        </p:spPr>
        <p:txBody>
          <a:bodyPr>
            <a:normAutofit/>
          </a:bodyPr>
          <a:lstStyle/>
          <a:p>
            <a:pPr algn="ctr"/>
            <a:r>
              <a:rPr lang="en-US" sz="4800" dirty="0">
                <a:latin typeface="Trebuchet MS" panose="020B0703020202090204" pitchFamily="34" charset="0"/>
              </a:rPr>
              <a:t>Does </a:t>
            </a:r>
            <a:r>
              <a:rPr lang="en-US" sz="4800" b="1" dirty="0">
                <a:solidFill>
                  <a:srgbClr val="EB647E"/>
                </a:solidFill>
                <a:latin typeface="Trebuchet MS" panose="020B0703020202090204" pitchFamily="34" charset="0"/>
              </a:rPr>
              <a:t>acute stress </a:t>
            </a:r>
            <a:r>
              <a:rPr lang="en-US" sz="4800" dirty="0">
                <a:latin typeface="Trebuchet MS" panose="020B0703020202090204" pitchFamily="34" charset="0"/>
              </a:rPr>
              <a:t>and</a:t>
            </a:r>
            <a:r>
              <a:rPr lang="en-US" sz="4800" b="1" dirty="0">
                <a:solidFill>
                  <a:srgbClr val="EB647E"/>
                </a:solidFill>
                <a:latin typeface="Trebuchet MS" panose="020B0703020202090204" pitchFamily="34" charset="0"/>
              </a:rPr>
              <a:t> </a:t>
            </a:r>
            <a:r>
              <a:rPr lang="en-US" sz="4800" b="1" dirty="0">
                <a:solidFill>
                  <a:srgbClr val="005B96"/>
                </a:solidFill>
                <a:latin typeface="Trebuchet MS" panose="020B0703020202090204" pitchFamily="34" charset="0"/>
              </a:rPr>
              <a:t>repeated stress</a:t>
            </a:r>
            <a:r>
              <a:rPr lang="en-US" sz="4800" b="1" dirty="0">
                <a:solidFill>
                  <a:srgbClr val="EB647E"/>
                </a:solidFill>
                <a:latin typeface="Trebuchet MS" panose="020B0703020202090204" pitchFamily="34" charset="0"/>
              </a:rPr>
              <a:t> </a:t>
            </a:r>
            <a:r>
              <a:rPr lang="en-US" sz="4800" dirty="0">
                <a:latin typeface="Trebuchet MS" panose="020B0703020202090204" pitchFamily="34" charset="0"/>
              </a:rPr>
              <a:t>affect glutamatergic neurons in the DMH of young female rats?</a:t>
            </a:r>
            <a:br>
              <a:rPr lang="en-US" sz="4800" dirty="0">
                <a:latin typeface="Trebuchet MS" panose="020B0703020202090204" pitchFamily="34" charset="0"/>
              </a:rPr>
            </a:br>
            <a:br>
              <a:rPr lang="en-US" sz="4800" dirty="0">
                <a:latin typeface="Trebuchet MS" panose="020B0703020202090204" pitchFamily="34" charset="0"/>
              </a:rPr>
            </a:br>
            <a:r>
              <a:rPr lang="en-US" sz="4800" dirty="0">
                <a:latin typeface="Trebuchet MS" panose="020B0703020202090204" pitchFamily="34" charset="0"/>
              </a:rPr>
              <a:t>If so, by what mechanism? </a:t>
            </a:r>
            <a:br>
              <a:rPr lang="en-US" dirty="0">
                <a:latin typeface="Trebuchet MS" panose="020B0703020202090204" pitchFamily="34" charset="0"/>
              </a:rPr>
            </a:br>
            <a:endParaRPr lang="en-US" dirty="0">
              <a:latin typeface="Trebuchet MS" panose="020B0703020202090204" pitchFamily="34" charset="0"/>
            </a:endParaRPr>
          </a:p>
        </p:txBody>
      </p:sp>
    </p:spTree>
    <p:extLst>
      <p:ext uri="{BB962C8B-B14F-4D97-AF65-F5344CB8AC3E}">
        <p14:creationId xmlns:p14="http://schemas.microsoft.com/office/powerpoint/2010/main" val="29325739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798</TotalTime>
  <Words>1165</Words>
  <Application>Microsoft Macintosh PowerPoint</Application>
  <PresentationFormat>Widescreen</PresentationFormat>
  <Paragraphs>194</Paragraphs>
  <Slides>31</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Aptos</vt:lpstr>
      <vt:lpstr>Aptos Display</vt:lpstr>
      <vt:lpstr>Arial</vt:lpstr>
      <vt:lpstr>Trebuchet MS</vt:lpstr>
      <vt:lpstr>Office Theme</vt:lpstr>
      <vt:lpstr>PowerPoint Presentation</vt:lpstr>
      <vt:lpstr>Background</vt:lpstr>
      <vt:lpstr>PowerPoint Presentation</vt:lpstr>
      <vt:lpstr>PowerPoint Presentation</vt:lpstr>
      <vt:lpstr>Why study the DMH?</vt:lpstr>
      <vt:lpstr>Why study the DMH?</vt:lpstr>
      <vt:lpstr>Why study the DMH?</vt:lpstr>
      <vt:lpstr>Why study the DMH?</vt:lpstr>
      <vt:lpstr>Does acute stress and repeated stress affect glutamatergic neurons in the DMH of young female rats?  If so, by what mechanism?  </vt:lpstr>
      <vt:lpstr>PowerPoint Presentation</vt:lpstr>
      <vt:lpstr>PowerPoint Presentation</vt:lpstr>
      <vt:lpstr>PowerPoint Presentation</vt:lpstr>
      <vt:lpstr>PowerPoint Presentation</vt:lpstr>
      <vt:lpstr>Methods: Stress</vt:lpstr>
      <vt:lpstr>Methods: Recording from living neurons</vt:lpstr>
      <vt:lpstr>PowerPoint Presentation</vt:lpstr>
      <vt:lpstr>PowerPoint Presentation</vt:lpstr>
      <vt:lpstr>PowerPoint Presentation</vt:lpstr>
      <vt:lpstr>Why does acute stress decrease the strength of glutamate synapses?</vt:lpstr>
      <vt:lpstr>PowerPoint Presentation</vt:lpstr>
      <vt:lpstr>What is causing the presynaptic decrease in glutamate transmission seen under acute stress?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Ruby Muzzatti</dc:creator>
  <cp:lastModifiedBy>Ruby Muzzatti</cp:lastModifiedBy>
  <cp:revision>133</cp:revision>
  <dcterms:created xsi:type="dcterms:W3CDTF">2025-09-22T13:02:11Z</dcterms:created>
  <dcterms:modified xsi:type="dcterms:W3CDTF">2025-11-30T12:37:26Z</dcterms:modified>
</cp:coreProperties>
</file>

<file path=docProps/thumbnail.jpeg>
</file>